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62" r:id="rId4"/>
    <p:sldId id="263" r:id="rId5"/>
    <p:sldId id="258" r:id="rId6"/>
    <p:sldId id="259" r:id="rId7"/>
    <p:sldId id="264" r:id="rId8"/>
    <p:sldId id="260" r:id="rId9"/>
    <p:sldId id="265" r:id="rId10"/>
    <p:sldId id="261" r:id="rId11"/>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87">
          <p15:clr>
            <a:srgbClr val="A4A3A4"/>
          </p15:clr>
        </p15:guide>
        <p15:guide id="2" pos="226">
          <p15:clr>
            <a:srgbClr val="A4A3A4"/>
          </p15:clr>
        </p15:guide>
        <p15:guide id="3" pos="4558">
          <p15:clr>
            <a:srgbClr val="A4A3A4"/>
          </p15:clr>
        </p15:guide>
        <p15:guide id="4" orient="horz" pos="6543">
          <p15:clr>
            <a:srgbClr val="A4A3A4"/>
          </p15:clr>
        </p15:guide>
        <p15:guide id="6" pos="1655">
          <p15:clr>
            <a:srgbClr val="A4A3A4"/>
          </p15:clr>
        </p15:guide>
        <p15:guide id="7" pos="952">
          <p15:clr>
            <a:srgbClr val="A4A3A4"/>
          </p15:clr>
        </p15:guide>
        <p15:guide id="8" pos="3833">
          <p15:clr>
            <a:srgbClr val="A4A3A4"/>
          </p15:clr>
        </p15:guide>
        <p15:guide id="9" pos="3107">
          <p15:clr>
            <a:srgbClr val="A4A3A4"/>
          </p15:clr>
        </p15:guide>
        <p15:guide id="10" orient="horz" pos="64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NO3/3SoUyIZWakec0fDnUvcEo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91"/>
    <p:restoredTop sz="94678"/>
  </p:normalViewPr>
  <p:slideViewPr>
    <p:cSldViewPr snapToGrid="0">
      <p:cViewPr varScale="1">
        <p:scale>
          <a:sx n="70" d="100"/>
          <a:sy n="70" d="100"/>
        </p:scale>
        <p:origin x="2916" y="78"/>
      </p:cViewPr>
      <p:guideLst>
        <p:guide orient="horz" pos="487"/>
        <p:guide pos="226"/>
        <p:guide pos="4558"/>
        <p:guide orient="horz" pos="6543"/>
        <p:guide pos="1655"/>
        <p:guide pos="952"/>
        <p:guide pos="3833"/>
        <p:guide pos="3107"/>
        <p:guide orient="horz" pos="6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8"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18" name="Google Shape;18;p2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87909" y="2978019"/>
            <a:ext cx="6783857" cy="65202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8" name="Google Shape;28;p2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34" name="Google Shape;34;p2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0" name="Google Shape;40;p26"/>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1" name="Google Shape;41;p2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7" name="Google Shape;47;p27"/>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8" name="Google Shape;48;p27"/>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9" name="Google Shape;49;p27"/>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0" name="Google Shape;50;p27"/>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rm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61" name="Google Shape;61;p29"/>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2" name="Google Shape;62;p2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3213847" y="1539425"/>
            <a:ext cx="3827085" cy="759811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27"/>
              </a:spcBef>
              <a:spcAft>
                <a:spcPts val="0"/>
              </a:spcAft>
              <a:buClr>
                <a:schemeClr val="dk1"/>
              </a:buClr>
              <a:buSzPts val="2645"/>
              <a:buFont typeface="Arial"/>
              <a:buNone/>
              <a:defRPr sz="2645" b="0" i="0" u="none" strike="noStrike" cap="none">
                <a:solidFill>
                  <a:schemeClr val="dk1"/>
                </a:solidFill>
                <a:latin typeface="Calibri"/>
                <a:ea typeface="Calibri"/>
                <a:cs typeface="Calibri"/>
                <a:sym typeface="Calibri"/>
              </a:defRPr>
            </a:lvl1pPr>
            <a:lvl2pPr marR="0" lvl="1" algn="l" rtl="0">
              <a:lnSpc>
                <a:spcPct val="90000"/>
              </a:lnSpc>
              <a:spcBef>
                <a:spcPts val="413"/>
              </a:spcBef>
              <a:spcAft>
                <a:spcPts val="0"/>
              </a:spcAft>
              <a:buClr>
                <a:schemeClr val="dk1"/>
              </a:buClr>
              <a:buSzPts val="2315"/>
              <a:buFont typeface="Arial"/>
              <a:buNone/>
              <a:defRPr sz="2315" b="0" i="0" u="none" strike="noStrike" cap="none">
                <a:solidFill>
                  <a:schemeClr val="dk1"/>
                </a:solidFill>
                <a:latin typeface="Calibri"/>
                <a:ea typeface="Calibri"/>
                <a:cs typeface="Calibri"/>
                <a:sym typeface="Calibri"/>
              </a:defRPr>
            </a:lvl2pPr>
            <a:lvl3pPr marR="0" lvl="2" algn="l" rtl="0">
              <a:lnSpc>
                <a:spcPct val="90000"/>
              </a:lnSpc>
              <a:spcBef>
                <a:spcPts val="413"/>
              </a:spcBef>
              <a:spcAft>
                <a:spcPts val="0"/>
              </a:spcAft>
              <a:buClr>
                <a:schemeClr val="dk1"/>
              </a:buClr>
              <a:buSzPts val="1984"/>
              <a:buFont typeface="Arial"/>
              <a:buNone/>
              <a:defRPr sz="1984" b="0" i="0" u="none" strike="noStrike" cap="none">
                <a:solidFill>
                  <a:schemeClr val="dk1"/>
                </a:solidFill>
                <a:latin typeface="Calibri"/>
                <a:ea typeface="Calibri"/>
                <a:cs typeface="Calibri"/>
                <a:sym typeface="Calibri"/>
              </a:defRPr>
            </a:lvl3pPr>
            <a:lvl4pPr marR="0" lvl="3"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Calibri"/>
                <a:ea typeface="Calibri"/>
                <a:cs typeface="Calibri"/>
                <a:sym typeface="Calibri"/>
              </a:defRPr>
            </a:lvl4pPr>
            <a:lvl5pPr marR="0" lvl="4"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Calibri"/>
                <a:ea typeface="Calibri"/>
                <a:cs typeface="Calibri"/>
                <a:sym typeface="Calibri"/>
              </a:defRPr>
            </a:lvl5pPr>
            <a:lvl6pPr marR="0" lvl="5"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Calibri"/>
                <a:ea typeface="Calibri"/>
                <a:cs typeface="Calibri"/>
                <a:sym typeface="Calibri"/>
              </a:defRPr>
            </a:lvl6pPr>
            <a:lvl7pPr marR="0" lvl="6"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Calibri"/>
                <a:ea typeface="Calibri"/>
                <a:cs typeface="Calibri"/>
                <a:sym typeface="Calibri"/>
              </a:defRPr>
            </a:lvl7pPr>
            <a:lvl8pPr marR="0" lvl="7"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Calibri"/>
                <a:ea typeface="Calibri"/>
                <a:cs typeface="Calibri"/>
                <a:sym typeface="Calibri"/>
              </a:defRPr>
            </a:lvl8pPr>
            <a:lvl9pPr marR="0" lvl="8"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Calibri"/>
                <a:ea typeface="Calibri"/>
                <a:cs typeface="Calibri"/>
                <a:sym typeface="Calibri"/>
              </a:defRPr>
            </a:lvl9pPr>
          </a:lstStyle>
          <a:p>
            <a:endParaRPr/>
          </a:p>
        </p:txBody>
      </p:sp>
      <p:sp>
        <p:nvSpPr>
          <p:cNvPr id="68" name="Google Shape;68;p30"/>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9" name="Google Shape;69;p3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7"/>
              <a:buFont typeface="Calibri"/>
              <a:buNone/>
              <a:defRPr sz="363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9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9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2" b="0" i="0" u="none" strike="noStrike" cap="none">
                <a:solidFill>
                  <a:srgbClr val="888888"/>
                </a:solidFill>
                <a:latin typeface="Calibri"/>
                <a:ea typeface="Calibri"/>
                <a:cs typeface="Calibri"/>
                <a:sym typeface="Calibri"/>
              </a:defRPr>
            </a:lvl1pPr>
            <a:lvl2pPr marL="0" marR="0" lvl="1" indent="0" algn="r" rtl="0">
              <a:spcBef>
                <a:spcPts val="0"/>
              </a:spcBef>
              <a:buNone/>
              <a:defRPr sz="992" b="0" i="0" u="none" strike="noStrike" cap="none">
                <a:solidFill>
                  <a:srgbClr val="888888"/>
                </a:solidFill>
                <a:latin typeface="Calibri"/>
                <a:ea typeface="Calibri"/>
                <a:cs typeface="Calibri"/>
                <a:sym typeface="Calibri"/>
              </a:defRPr>
            </a:lvl2pPr>
            <a:lvl3pPr marL="0" marR="0" lvl="2" indent="0" algn="r" rtl="0">
              <a:spcBef>
                <a:spcPts val="0"/>
              </a:spcBef>
              <a:buNone/>
              <a:defRPr sz="992" b="0" i="0" u="none" strike="noStrike" cap="none">
                <a:solidFill>
                  <a:srgbClr val="888888"/>
                </a:solidFill>
                <a:latin typeface="Calibri"/>
                <a:ea typeface="Calibri"/>
                <a:cs typeface="Calibri"/>
                <a:sym typeface="Calibri"/>
              </a:defRPr>
            </a:lvl3pPr>
            <a:lvl4pPr marL="0" marR="0" lvl="3" indent="0" algn="r" rtl="0">
              <a:spcBef>
                <a:spcPts val="0"/>
              </a:spcBef>
              <a:buNone/>
              <a:defRPr sz="992" b="0" i="0" u="none" strike="noStrike" cap="none">
                <a:solidFill>
                  <a:srgbClr val="888888"/>
                </a:solidFill>
                <a:latin typeface="Calibri"/>
                <a:ea typeface="Calibri"/>
                <a:cs typeface="Calibri"/>
                <a:sym typeface="Calibri"/>
              </a:defRPr>
            </a:lvl4pPr>
            <a:lvl5pPr marL="0" marR="0" lvl="4" indent="0" algn="r" rtl="0">
              <a:spcBef>
                <a:spcPts val="0"/>
              </a:spcBef>
              <a:buNone/>
              <a:defRPr sz="992" b="0" i="0" u="none" strike="noStrike" cap="none">
                <a:solidFill>
                  <a:srgbClr val="888888"/>
                </a:solidFill>
                <a:latin typeface="Calibri"/>
                <a:ea typeface="Calibri"/>
                <a:cs typeface="Calibri"/>
                <a:sym typeface="Calibri"/>
              </a:defRPr>
            </a:lvl5pPr>
            <a:lvl6pPr marL="0" marR="0" lvl="5" indent="0" algn="r" rtl="0">
              <a:spcBef>
                <a:spcPts val="0"/>
              </a:spcBef>
              <a:buNone/>
              <a:defRPr sz="992" b="0" i="0" u="none" strike="noStrike" cap="none">
                <a:solidFill>
                  <a:srgbClr val="888888"/>
                </a:solidFill>
                <a:latin typeface="Calibri"/>
                <a:ea typeface="Calibri"/>
                <a:cs typeface="Calibri"/>
                <a:sym typeface="Calibri"/>
              </a:defRPr>
            </a:lvl6pPr>
            <a:lvl7pPr marL="0" marR="0" lvl="6" indent="0" algn="r" rtl="0">
              <a:spcBef>
                <a:spcPts val="0"/>
              </a:spcBef>
              <a:buNone/>
              <a:defRPr sz="992" b="0" i="0" u="none" strike="noStrike" cap="none">
                <a:solidFill>
                  <a:srgbClr val="888888"/>
                </a:solidFill>
                <a:latin typeface="Calibri"/>
                <a:ea typeface="Calibri"/>
                <a:cs typeface="Calibri"/>
                <a:sym typeface="Calibri"/>
              </a:defRPr>
            </a:lvl7pPr>
            <a:lvl8pPr marL="0" marR="0" lvl="7" indent="0" algn="r" rtl="0">
              <a:spcBef>
                <a:spcPts val="0"/>
              </a:spcBef>
              <a:buNone/>
              <a:defRPr sz="992" b="0" i="0" u="none" strike="noStrike" cap="none">
                <a:solidFill>
                  <a:srgbClr val="888888"/>
                </a:solidFill>
                <a:latin typeface="Calibri"/>
                <a:ea typeface="Calibri"/>
                <a:cs typeface="Calibri"/>
                <a:sym typeface="Calibri"/>
              </a:defRPr>
            </a:lvl8pPr>
            <a:lvl9pPr marL="0" marR="0" lvl="8" indent="0" algn="r" rtl="0">
              <a:spcBef>
                <a:spcPts val="0"/>
              </a:spcBef>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Picture 6">
            <a:extLst>
              <a:ext uri="{FF2B5EF4-FFF2-40B4-BE49-F238E27FC236}">
                <a16:creationId xmlns:a16="http://schemas.microsoft.com/office/drawing/2014/main" id="{A51105C5-2DA2-2941-B591-038C04207C15}"/>
              </a:ext>
            </a:extLst>
          </p:cNvPr>
          <p:cNvPicPr>
            <a:picLocks noChangeAspect="1"/>
          </p:cNvPicPr>
          <p:nvPr/>
        </p:nvPicPr>
        <p:blipFill>
          <a:blip r:embed="rId3"/>
          <a:stretch>
            <a:fillRect/>
          </a:stretch>
        </p:blipFill>
        <p:spPr>
          <a:xfrm>
            <a:off x="22749" y="0"/>
            <a:ext cx="7514176" cy="10691813"/>
          </a:xfrm>
          <a:prstGeom prst="rect">
            <a:avLst/>
          </a:prstGeom>
        </p:spPr>
      </p:pic>
      <p:sp>
        <p:nvSpPr>
          <p:cNvPr id="90" name="Google Shape;90;p1"/>
          <p:cNvSpPr txBox="1"/>
          <p:nvPr/>
        </p:nvSpPr>
        <p:spPr>
          <a:xfrm>
            <a:off x="323850" y="774272"/>
            <a:ext cx="6912000" cy="2800726"/>
          </a:xfrm>
          <a:prstGeom prst="rect">
            <a:avLst/>
          </a:prstGeom>
          <a:noFill/>
          <a:ln>
            <a:noFill/>
          </a:ln>
        </p:spPr>
        <p:txBody>
          <a:bodyPr spcFirstLastPara="1" wrap="square" lIns="91425" tIns="45700" rIns="91425" bIns="45700" anchor="t" anchorCtr="0">
            <a:spAutoFit/>
          </a:bodyPr>
          <a:lstStyle/>
          <a:p>
            <a:pPr lvl="0" algn="ctr"/>
            <a:r>
              <a:rPr lang="en-GB" sz="4400" b="1" dirty="0">
                <a:solidFill>
                  <a:srgbClr val="1C2E6B"/>
                </a:solidFill>
                <a:latin typeface="Calibri"/>
                <a:ea typeface="Calibri"/>
                <a:cs typeface="Calibri"/>
                <a:sym typeface="Calibri"/>
              </a:rPr>
              <a:t>Eliminating barriers for persons with disabilities in relation to the preventative measures for COVID-19</a:t>
            </a:r>
            <a:endParaRPr sz="3600" b="0" i="0" u="none" strike="noStrike" cap="none" dirty="0">
              <a:solidFill>
                <a:srgbClr val="1C2E6B"/>
              </a:solidFill>
              <a:latin typeface="Calibri"/>
              <a:ea typeface="Calibri"/>
              <a:cs typeface="Calibri"/>
              <a:sym typeface="Calibri"/>
            </a:endParaRPr>
          </a:p>
        </p:txBody>
      </p:sp>
      <p:pic>
        <p:nvPicPr>
          <p:cNvPr id="93" name="Google Shape;93;p1" descr="Text&#10;&#10;Description automatically generated"/>
          <p:cNvPicPr preferRelativeResize="0"/>
          <p:nvPr/>
        </p:nvPicPr>
        <p:blipFill rotWithShape="1">
          <a:blip r:embed="rId4">
            <a:alphaModFix/>
          </a:blip>
          <a:srcRect/>
          <a:stretch/>
        </p:blipFill>
        <p:spPr>
          <a:xfrm>
            <a:off x="4098250" y="9336261"/>
            <a:ext cx="1346307" cy="646324"/>
          </a:xfrm>
          <a:prstGeom prst="rect">
            <a:avLst/>
          </a:prstGeom>
          <a:noFill/>
          <a:ln>
            <a:noFill/>
          </a:ln>
        </p:spPr>
      </p:pic>
      <p:pic>
        <p:nvPicPr>
          <p:cNvPr id="94" name="Google Shape;94;p1"/>
          <p:cNvPicPr preferRelativeResize="0"/>
          <p:nvPr/>
        </p:nvPicPr>
        <p:blipFill>
          <a:blip r:embed="rId5">
            <a:alphaModFix/>
          </a:blip>
          <a:stretch>
            <a:fillRect/>
          </a:stretch>
        </p:blipFill>
        <p:spPr>
          <a:xfrm>
            <a:off x="2267550" y="9229836"/>
            <a:ext cx="1647530" cy="852378"/>
          </a:xfrm>
          <a:prstGeom prst="rect">
            <a:avLst/>
          </a:prstGeom>
          <a:noFill/>
          <a:ln>
            <a:noFill/>
          </a:ln>
        </p:spPr>
      </p:pic>
      <p:sp>
        <p:nvSpPr>
          <p:cNvPr id="2" name="TextBox 1">
            <a:extLst>
              <a:ext uri="{FF2B5EF4-FFF2-40B4-BE49-F238E27FC236}">
                <a16:creationId xmlns:a16="http://schemas.microsoft.com/office/drawing/2014/main" id="{CCA93250-5C28-5A4E-BC01-00DEBDECC2E0}"/>
              </a:ext>
            </a:extLst>
          </p:cNvPr>
          <p:cNvSpPr txBox="1"/>
          <p:nvPr/>
        </p:nvSpPr>
        <p:spPr>
          <a:xfrm>
            <a:off x="1052024" y="7623886"/>
            <a:ext cx="5726112" cy="1200329"/>
          </a:xfrm>
          <a:prstGeom prst="rect">
            <a:avLst/>
          </a:prstGeom>
          <a:noFill/>
        </p:spPr>
        <p:txBody>
          <a:bodyPr wrap="square" rtlCol="0">
            <a:spAutoFit/>
          </a:bodyPr>
          <a:lstStyle/>
          <a:p>
            <a:pPr algn="ctr"/>
            <a:r>
              <a:rPr lang="en-US" sz="2400" b="1" dirty="0">
                <a:solidFill>
                  <a:schemeClr val="tx1"/>
                </a:solidFill>
                <a:latin typeface="Calibri" panose="020F0502020204030204" pitchFamily="34" charset="0"/>
                <a:cs typeface="Calibri" panose="020F0502020204030204" pitchFamily="34" charset="0"/>
              </a:rPr>
              <a:t>The following is additional to the Guidance Material on COVID-19 preventative behaviors for all disabilities</a:t>
            </a:r>
            <a:endParaRPr lang="en-GB" sz="2400" b="1"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ED35E57-FF0D-1A4B-B83A-F787624AF4E0}"/>
              </a:ext>
            </a:extLst>
          </p:cNvPr>
          <p:cNvSpPr txBox="1"/>
          <p:nvPr/>
        </p:nvSpPr>
        <p:spPr>
          <a:xfrm>
            <a:off x="358775" y="3574998"/>
            <a:ext cx="6877050" cy="830997"/>
          </a:xfrm>
          <a:prstGeom prst="rect">
            <a:avLst/>
          </a:prstGeom>
          <a:noFill/>
        </p:spPr>
        <p:txBody>
          <a:bodyPr wrap="square" rtlCol="0">
            <a:spAutoFit/>
          </a:bodyPr>
          <a:lstStyle/>
          <a:p>
            <a:pPr algn="ctr"/>
            <a:r>
              <a:rPr lang="en-GB" sz="2400" b="1" dirty="0">
                <a:latin typeface="Calibri" panose="020F0502020204030204" pitchFamily="34" charset="0"/>
                <a:cs typeface="Calibri" panose="020F0502020204030204" pitchFamily="34" charset="0"/>
              </a:rPr>
              <a:t>To be read in conjunction with the disability </a:t>
            </a:r>
            <a:br>
              <a:rPr lang="en-GB" sz="2400" b="1" dirty="0">
                <a:latin typeface="Calibri" panose="020F0502020204030204" pitchFamily="34" charset="0"/>
                <a:cs typeface="Calibri" panose="020F0502020204030204" pitchFamily="34" charset="0"/>
              </a:rPr>
            </a:br>
            <a:r>
              <a:rPr lang="en-GB" sz="2400" b="1" dirty="0">
                <a:latin typeface="Calibri" panose="020F0502020204030204" pitchFamily="34" charset="0"/>
                <a:cs typeface="Calibri" panose="020F0502020204030204" pitchFamily="34" charset="0"/>
              </a:rPr>
              <a:t>COVID-19 guidance for individuals</a:t>
            </a:r>
            <a:endParaRPr lang="en-US" sz="2400" b="1"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7CE9E03-D1E9-8E46-BA68-5ED33503239A}"/>
              </a:ext>
            </a:extLst>
          </p:cNvPr>
          <p:cNvPicPr>
            <a:picLocks noChangeAspect="1"/>
          </p:cNvPicPr>
          <p:nvPr/>
        </p:nvPicPr>
        <p:blipFill>
          <a:blip r:embed="rId2"/>
          <a:stretch>
            <a:fillRect/>
          </a:stretch>
        </p:blipFill>
        <p:spPr>
          <a:xfrm>
            <a:off x="0" y="9652528"/>
            <a:ext cx="7559676" cy="1067248"/>
          </a:xfrm>
          <a:prstGeom prst="rect">
            <a:avLst/>
          </a:prstGeom>
        </p:spPr>
      </p:pic>
      <p:sp>
        <p:nvSpPr>
          <p:cNvPr id="4" name="TextBox 3">
            <a:extLst>
              <a:ext uri="{FF2B5EF4-FFF2-40B4-BE49-F238E27FC236}">
                <a16:creationId xmlns:a16="http://schemas.microsoft.com/office/drawing/2014/main" id="{A6671587-2318-804B-B45C-A86258D4D6C4}"/>
              </a:ext>
            </a:extLst>
          </p:cNvPr>
          <p:cNvSpPr txBox="1"/>
          <p:nvPr/>
        </p:nvSpPr>
        <p:spPr>
          <a:xfrm>
            <a:off x="358775" y="1025525"/>
            <a:ext cx="6326838" cy="523220"/>
          </a:xfrm>
          <a:prstGeom prst="rect">
            <a:avLst/>
          </a:prstGeom>
          <a:noFill/>
        </p:spPr>
        <p:txBody>
          <a:bodyPr wrap="square" rtlCol="0">
            <a:spAutoFit/>
          </a:bodyPr>
          <a:lstStyle/>
          <a:p>
            <a:r>
              <a:rPr lang="en-US" sz="2800" b="1" dirty="0">
                <a:solidFill>
                  <a:schemeClr val="tx1"/>
                </a:solidFill>
                <a:latin typeface="Calibri" panose="020F0502020204030204" pitchFamily="34" charset="0"/>
                <a:cs typeface="Calibri" panose="020F0502020204030204" pitchFamily="34" charset="0"/>
              </a:rPr>
              <a:t>Persons who are hard of hearing or deaf:</a:t>
            </a:r>
          </a:p>
        </p:txBody>
      </p:sp>
      <p:sp>
        <p:nvSpPr>
          <p:cNvPr id="2" name="TextBox 1">
            <a:extLst>
              <a:ext uri="{FF2B5EF4-FFF2-40B4-BE49-F238E27FC236}">
                <a16:creationId xmlns:a16="http://schemas.microsoft.com/office/drawing/2014/main" id="{E245D82D-9754-E442-8E32-B0D3D33D2379}"/>
              </a:ext>
            </a:extLst>
          </p:cNvPr>
          <p:cNvSpPr txBox="1"/>
          <p:nvPr/>
        </p:nvSpPr>
        <p:spPr>
          <a:xfrm>
            <a:off x="2627313" y="2520000"/>
            <a:ext cx="4608512" cy="7641579"/>
          </a:xfrm>
          <a:prstGeom prst="rect">
            <a:avLst/>
          </a:prstGeom>
          <a:noFill/>
        </p:spPr>
        <p:txBody>
          <a:bodyPr wrap="square" rtlCol="0">
            <a:spAutoFit/>
          </a:bodyPr>
          <a:lstStyle/>
          <a:p>
            <a:pPr>
              <a:lnSpc>
                <a:spcPct val="107000"/>
              </a:lnSpc>
              <a:spcAft>
                <a:spcPts val="800"/>
              </a:spcAft>
            </a:pPr>
            <a:r>
              <a:rPr lang="en-US"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Handwashing</a:t>
            </a:r>
            <a:r>
              <a:rPr lang="en-US" u="sng" dirty="0">
                <a:solidFill>
                  <a:schemeClr val="tx1"/>
                </a:solidFill>
                <a:latin typeface="Calibri" panose="020F0502020204030204" pitchFamily="34" charset="0"/>
                <a:cs typeface="Calibri" panose="020F0502020204030204" pitchFamily="34" charset="0"/>
              </a:rPr>
              <a:t> </a:t>
            </a:r>
            <a:endParaRPr lang="en-GB" u="sng"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Ensure that you wash your hands before and after using any assistive devices such as mobile phones and hearing aids.</a:t>
            </a:r>
            <a:endParaRPr lang="en-GB" sz="1600" dirty="0">
              <a:solidFill>
                <a:schemeClr val="tx1"/>
              </a:solidFill>
              <a:latin typeface="Calibri" panose="020F0502020204030204" pitchFamily="34" charset="0"/>
              <a:cs typeface="Calibri" panose="020F0502020204030204" pitchFamily="34" charset="0"/>
            </a:endParaRPr>
          </a:p>
          <a:p>
            <a:pPr marL="685800">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 </a:t>
            </a:r>
            <a:endParaRPr lang="en-GB" sz="1600" dirty="0">
              <a:solidFill>
                <a:schemeClr val="tx1"/>
              </a:solidFill>
              <a:latin typeface="Calibri" panose="020F0502020204030204" pitchFamily="34" charset="0"/>
              <a:cs typeface="Calibri" panose="020F0502020204030204" pitchFamily="34" charset="0"/>
            </a:endParaRPr>
          </a:p>
          <a:p>
            <a:pPr>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This also applies if the person with disability is quarantined or in isolation at home. </a:t>
            </a: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For deaf person in quarantine facilities, the interpreter should be with the deaf person. Both need to ensure that they are both one meter apart while communicating with each other. </a:t>
            </a:r>
            <a:endParaRPr lang="en-GB" sz="1600" dirty="0">
              <a:solidFill>
                <a:schemeClr val="tx1"/>
              </a:solidFill>
              <a:latin typeface="Calibri" panose="020F0502020204030204" pitchFamily="34" charset="0"/>
              <a:cs typeface="Calibri" panose="020F0502020204030204" pitchFamily="34" charset="0"/>
            </a:endParaRPr>
          </a:p>
          <a:p>
            <a:pPr>
              <a:lnSpc>
                <a:spcPct val="107000"/>
              </a:lnSpc>
              <a:spcAft>
                <a:spcPts val="800"/>
              </a:spcAft>
            </a:pPr>
            <a:r>
              <a:rPr lang="en-US" dirty="0">
                <a:solidFill>
                  <a:schemeClr val="tx1"/>
                </a:solidFill>
                <a:latin typeface="Calibri" panose="020F0502020204030204" pitchFamily="34" charset="0"/>
                <a:cs typeface="Calibri" panose="020F0502020204030204" pitchFamily="34" charset="0"/>
              </a:rPr>
              <a:t> </a:t>
            </a:r>
            <a:endParaRPr lang="en-GB" dirty="0">
              <a:solidFill>
                <a:schemeClr val="tx1"/>
              </a:solidFill>
              <a:latin typeface="Calibri" panose="020F0502020204030204" pitchFamily="34" charset="0"/>
              <a:cs typeface="Calibri" panose="020F0502020204030204" pitchFamily="34" charset="0"/>
            </a:endParaRPr>
          </a:p>
          <a:p>
            <a:pPr lvl="0">
              <a:lnSpc>
                <a:spcPct val="107000"/>
              </a:lnSpc>
            </a:pPr>
            <a:r>
              <a:rPr lang="en-US" sz="2400" b="1" dirty="0">
                <a:solidFill>
                  <a:schemeClr val="tx1"/>
                </a:solidFill>
                <a:latin typeface="Calibri" panose="020F0502020204030204" pitchFamily="34" charset="0"/>
                <a:cs typeface="Calibri" panose="020F0502020204030204" pitchFamily="34" charset="0"/>
              </a:rPr>
              <a:t>Cleaning frequently touched objects and surfaces</a:t>
            </a:r>
            <a:endParaRPr lang="en-GB" sz="2400" b="1"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Carefully sanitize your hearing aids</a:t>
            </a:r>
            <a:r>
              <a:rPr lang="en-NZ" sz="1600" dirty="0">
                <a:solidFill>
                  <a:schemeClr val="tx1"/>
                </a:solidFill>
                <a:latin typeface="Calibri" panose="020F0502020204030204" pitchFamily="34" charset="0"/>
                <a:cs typeface="Calibri" panose="020F0502020204030204" pitchFamily="34" charset="0"/>
              </a:rPr>
              <a:t> using </a:t>
            </a:r>
            <a:r>
              <a:rPr lang="en-US" sz="1600" dirty="0">
                <a:solidFill>
                  <a:schemeClr val="tx1"/>
                </a:solidFill>
                <a:latin typeface="Calibri" panose="020F0502020204030204" pitchFamily="34" charset="0"/>
                <a:cs typeface="Calibri" panose="020F0502020204030204" pitchFamily="34" charset="0"/>
              </a:rPr>
              <a:t>disinfectant or a damp cleaning cloth.</a:t>
            </a:r>
            <a:endParaRPr lang="en-GB" sz="1600" dirty="0">
              <a:solidFill>
                <a:schemeClr val="tx1"/>
              </a:solidFill>
              <a:latin typeface="Calibri" panose="020F0502020204030204" pitchFamily="34" charset="0"/>
              <a:cs typeface="Calibri" panose="020F0502020204030204" pitchFamily="34" charset="0"/>
            </a:endParaRPr>
          </a:p>
          <a:p>
            <a:pPr marL="685800">
              <a:lnSpc>
                <a:spcPct val="107000"/>
              </a:lnSpc>
            </a:pPr>
            <a:r>
              <a:rPr lang="en-NZ" dirty="0">
                <a:solidFill>
                  <a:schemeClr val="tx1"/>
                </a:solidFill>
                <a:latin typeface="Calibri" panose="020F0502020204030204" pitchFamily="34" charset="0"/>
                <a:cs typeface="Calibri" panose="020F0502020204030204" pitchFamily="34" charset="0"/>
              </a:rPr>
              <a:t> </a:t>
            </a:r>
          </a:p>
          <a:p>
            <a:pPr marL="685800">
              <a:lnSpc>
                <a:spcPct val="107000"/>
              </a:lnSpc>
            </a:pPr>
            <a:endParaRPr lang="en-NZ" dirty="0">
              <a:solidFill>
                <a:schemeClr val="tx1"/>
              </a:solidFill>
              <a:latin typeface="Calibri" panose="020F0502020204030204" pitchFamily="34" charset="0"/>
              <a:cs typeface="Calibri" panose="020F0502020204030204" pitchFamily="34" charset="0"/>
            </a:endParaRPr>
          </a:p>
          <a:p>
            <a:pPr marL="685800">
              <a:lnSpc>
                <a:spcPct val="107000"/>
              </a:lnSpc>
            </a:pPr>
            <a:endParaRPr lang="en-GB" dirty="0">
              <a:solidFill>
                <a:schemeClr val="tx1"/>
              </a:solidFill>
              <a:latin typeface="Calibri" panose="020F0502020204030204" pitchFamily="34" charset="0"/>
              <a:cs typeface="Calibri" panose="020F0502020204030204" pitchFamily="34" charset="0"/>
            </a:endParaRPr>
          </a:p>
          <a:p>
            <a:pPr lvl="0">
              <a:lnSpc>
                <a:spcPct val="107000"/>
              </a:lnSpc>
            </a:pPr>
            <a:r>
              <a:rPr lang="en-US" sz="2400" b="1" dirty="0">
                <a:solidFill>
                  <a:schemeClr val="tx1"/>
                </a:solidFill>
                <a:latin typeface="Calibri" panose="020F0502020204030204" pitchFamily="34" charset="0"/>
                <a:cs typeface="Calibri" panose="020F0502020204030204" pitchFamily="34" charset="0"/>
              </a:rPr>
              <a:t>A</a:t>
            </a:r>
            <a:r>
              <a:rPr lang="en-NZ" sz="2400" b="1" dirty="0">
                <a:solidFill>
                  <a:schemeClr val="tx1"/>
                </a:solidFill>
                <a:latin typeface="Calibri" panose="020F0502020204030204" pitchFamily="34" charset="0"/>
                <a:cs typeface="Calibri" panose="020F0502020204030204" pitchFamily="34" charset="0"/>
              </a:rPr>
              <a:t>voiding touching faces</a:t>
            </a:r>
            <a:endParaRPr lang="en-GB" sz="2400" b="1"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r>
              <a:rPr lang="en-NZ" sz="1600" dirty="0">
                <a:solidFill>
                  <a:schemeClr val="tx1"/>
                </a:solidFill>
                <a:latin typeface="Calibri" panose="020F0502020204030204" pitchFamily="34" charset="0"/>
                <a:cs typeface="Calibri" panose="020F0502020204030204" pitchFamily="34" charset="0"/>
              </a:rPr>
              <a:t>For persons who are deaf and lip-read, wearing a mask can limit the ability to have clear communication</a:t>
            </a:r>
            <a:r>
              <a:rPr lang="en-US" sz="1600" dirty="0">
                <a:solidFill>
                  <a:schemeClr val="tx1"/>
                </a:solidFill>
                <a:latin typeface="Calibri" panose="020F0502020204030204" pitchFamily="34" charset="0"/>
                <a:cs typeface="Calibri" panose="020F0502020204030204" pitchFamily="34" charset="0"/>
              </a:rPr>
              <a:t>s, b</a:t>
            </a:r>
            <a:r>
              <a:rPr lang="en-NZ" sz="1600" dirty="0" err="1">
                <a:solidFill>
                  <a:schemeClr val="tx1"/>
                </a:solidFill>
                <a:latin typeface="Calibri" panose="020F0502020204030204" pitchFamily="34" charset="0"/>
                <a:cs typeface="Calibri" panose="020F0502020204030204" pitchFamily="34" charset="0"/>
              </a:rPr>
              <a:t>ut</a:t>
            </a:r>
            <a:r>
              <a:rPr lang="en-NZ" sz="1600" dirty="0">
                <a:solidFill>
                  <a:schemeClr val="tx1"/>
                </a:solidFill>
                <a:latin typeface="Calibri" panose="020F0502020204030204" pitchFamily="34" charset="0"/>
                <a:cs typeface="Calibri" panose="020F0502020204030204" pitchFamily="34" charset="0"/>
              </a:rPr>
              <a:t> it’s important, where possible, to use a mask</a:t>
            </a:r>
            <a:r>
              <a:rPr lang="en-US" sz="1600" dirty="0">
                <a:solidFill>
                  <a:schemeClr val="tx1"/>
                </a:solidFill>
                <a:latin typeface="Calibri" panose="020F0502020204030204" pitchFamily="34" charset="0"/>
                <a:cs typeface="Calibri" panose="020F0502020204030204" pitchFamily="34" charset="0"/>
              </a:rPr>
              <a:t>.</a:t>
            </a:r>
            <a:endParaRPr lang="en-GB" sz="1600" dirty="0">
              <a:solidFill>
                <a:schemeClr val="tx1"/>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8630C20-E056-CF43-8B93-40F3E23C9F85}"/>
              </a:ext>
            </a:extLst>
          </p:cNvPr>
          <p:cNvSpPr txBox="1"/>
          <p:nvPr/>
        </p:nvSpPr>
        <p:spPr>
          <a:xfrm>
            <a:off x="-4286879" y="3244986"/>
            <a:ext cx="2249334" cy="523220"/>
          </a:xfrm>
          <a:prstGeom prst="rect">
            <a:avLst/>
          </a:prstGeom>
          <a:noFill/>
        </p:spPr>
        <p:txBody>
          <a:bodyPr wrap="none" rtlCol="0">
            <a:spAutoFit/>
          </a:bodyPr>
          <a:lstStyle/>
          <a:p>
            <a:r>
              <a:rPr lang="en-US" dirty="0">
                <a:solidFill>
                  <a:schemeClr val="tx1"/>
                </a:solidFill>
                <a:latin typeface="Calibri" panose="020F0502020204030204" pitchFamily="34" charset="0"/>
                <a:cs typeface="Calibri" panose="020F0502020204030204" pitchFamily="34" charset="0"/>
              </a:rPr>
              <a:t>Disability specific advice for:</a:t>
            </a:r>
            <a:endParaRPr lang="en-GB" dirty="0">
              <a:solidFill>
                <a:schemeClr val="tx1"/>
              </a:solidFill>
              <a:latin typeface="Calibri" panose="020F0502020204030204" pitchFamily="34" charset="0"/>
              <a:cs typeface="Calibri" panose="020F0502020204030204" pitchFamily="34" charset="0"/>
            </a:endParaRPr>
          </a:p>
          <a:p>
            <a:endParaRPr lang="en-US" dirty="0"/>
          </a:p>
        </p:txBody>
      </p:sp>
      <p:pic>
        <p:nvPicPr>
          <p:cNvPr id="6" name="Google Shape;218;p9" descr="A close up of a logo&#10;&#10;Description automatically generated">
            <a:extLst>
              <a:ext uri="{FF2B5EF4-FFF2-40B4-BE49-F238E27FC236}">
                <a16:creationId xmlns:a16="http://schemas.microsoft.com/office/drawing/2014/main" id="{E84E9D26-6CB8-B841-AFC2-5DFE272D3B58}"/>
              </a:ext>
            </a:extLst>
          </p:cNvPr>
          <p:cNvPicPr preferRelativeResize="0"/>
          <p:nvPr/>
        </p:nvPicPr>
        <p:blipFill rotWithShape="1">
          <a:blip r:embed="rId3">
            <a:alphaModFix/>
          </a:blip>
          <a:srcRect/>
          <a:stretch/>
        </p:blipFill>
        <p:spPr>
          <a:xfrm>
            <a:off x="238853" y="2544687"/>
            <a:ext cx="2447038" cy="2447038"/>
          </a:xfrm>
          <a:prstGeom prst="rect">
            <a:avLst/>
          </a:prstGeom>
          <a:noFill/>
          <a:ln>
            <a:noFill/>
          </a:ln>
        </p:spPr>
      </p:pic>
      <p:pic>
        <p:nvPicPr>
          <p:cNvPr id="8" name="Google Shape;225;p9" descr="A close up of a logo&#10;&#10;Description automatically generated">
            <a:extLst>
              <a:ext uri="{FF2B5EF4-FFF2-40B4-BE49-F238E27FC236}">
                <a16:creationId xmlns:a16="http://schemas.microsoft.com/office/drawing/2014/main" id="{08163505-C278-8D43-9C31-76C39254D8FE}"/>
              </a:ext>
            </a:extLst>
          </p:cNvPr>
          <p:cNvPicPr preferRelativeResize="0"/>
          <p:nvPr/>
        </p:nvPicPr>
        <p:blipFill rotWithShape="1">
          <a:blip r:embed="rId4">
            <a:alphaModFix/>
          </a:blip>
          <a:srcRect/>
          <a:stretch/>
        </p:blipFill>
        <p:spPr>
          <a:xfrm>
            <a:off x="253402" y="5901014"/>
            <a:ext cx="2362048" cy="2362048"/>
          </a:xfrm>
          <a:prstGeom prst="rect">
            <a:avLst/>
          </a:prstGeom>
          <a:noFill/>
          <a:ln>
            <a:noFill/>
          </a:ln>
        </p:spPr>
      </p:pic>
      <p:pic>
        <p:nvPicPr>
          <p:cNvPr id="9" name="Google Shape;217;p9" descr="Icon&#10;&#10;Description automatically generated">
            <a:extLst>
              <a:ext uri="{FF2B5EF4-FFF2-40B4-BE49-F238E27FC236}">
                <a16:creationId xmlns:a16="http://schemas.microsoft.com/office/drawing/2014/main" id="{8AD1ACA4-8B49-6846-8162-941E514D6543}"/>
              </a:ext>
            </a:extLst>
          </p:cNvPr>
          <p:cNvPicPr preferRelativeResize="0"/>
          <p:nvPr/>
        </p:nvPicPr>
        <p:blipFill rotWithShape="1">
          <a:blip r:embed="rId5">
            <a:alphaModFix/>
          </a:blip>
          <a:srcRect/>
          <a:stretch/>
        </p:blipFill>
        <p:spPr>
          <a:xfrm>
            <a:off x="263890" y="8147126"/>
            <a:ext cx="2362047" cy="2362047"/>
          </a:xfrm>
          <a:prstGeom prst="rect">
            <a:avLst/>
          </a:prstGeom>
          <a:noFill/>
          <a:ln>
            <a:noFill/>
          </a:ln>
        </p:spPr>
      </p:pic>
      <p:pic>
        <p:nvPicPr>
          <p:cNvPr id="10" name="Google Shape;93;p1" descr="Text&#10;&#10;Description automatically generated">
            <a:extLst>
              <a:ext uri="{FF2B5EF4-FFF2-40B4-BE49-F238E27FC236}">
                <a16:creationId xmlns:a16="http://schemas.microsoft.com/office/drawing/2014/main" id="{5BE3AB8A-F19C-0A4D-97D9-DF4BF9385124}"/>
              </a:ext>
            </a:extLst>
          </p:cNvPr>
          <p:cNvPicPr preferRelativeResize="0"/>
          <p:nvPr/>
        </p:nvPicPr>
        <p:blipFill rotWithShape="1">
          <a:blip r:embed="rId6">
            <a:alphaModFix/>
          </a:blip>
          <a:srcRect/>
          <a:stretch/>
        </p:blipFill>
        <p:spPr>
          <a:xfrm>
            <a:off x="1521718" y="174158"/>
            <a:ext cx="1105595" cy="530765"/>
          </a:xfrm>
          <a:prstGeom prst="rect">
            <a:avLst/>
          </a:prstGeom>
          <a:noFill/>
          <a:ln>
            <a:noFill/>
          </a:ln>
        </p:spPr>
      </p:pic>
      <p:pic>
        <p:nvPicPr>
          <p:cNvPr id="11" name="Google Shape;94;p1">
            <a:extLst>
              <a:ext uri="{FF2B5EF4-FFF2-40B4-BE49-F238E27FC236}">
                <a16:creationId xmlns:a16="http://schemas.microsoft.com/office/drawing/2014/main" id="{C1278D6E-6BBF-E943-948F-6505A868969F}"/>
              </a:ext>
            </a:extLst>
          </p:cNvPr>
          <p:cNvPicPr preferRelativeResize="0"/>
          <p:nvPr/>
        </p:nvPicPr>
        <p:blipFill>
          <a:blip r:embed="rId7">
            <a:alphaModFix/>
          </a:blip>
          <a:stretch>
            <a:fillRect/>
          </a:stretch>
        </p:blipFill>
        <p:spPr>
          <a:xfrm>
            <a:off x="268833" y="138799"/>
            <a:ext cx="1127528" cy="583346"/>
          </a:xfrm>
          <a:prstGeom prst="rect">
            <a:avLst/>
          </a:prstGeom>
          <a:noFill/>
          <a:ln>
            <a:noFill/>
          </a:ln>
        </p:spPr>
      </p:pic>
      <p:sp>
        <p:nvSpPr>
          <p:cNvPr id="12" name="TextBox 11">
            <a:extLst>
              <a:ext uri="{FF2B5EF4-FFF2-40B4-BE49-F238E27FC236}">
                <a16:creationId xmlns:a16="http://schemas.microsoft.com/office/drawing/2014/main" id="{8BAAE1A1-D9E7-724B-A409-04C68E91427C}"/>
              </a:ext>
            </a:extLst>
          </p:cNvPr>
          <p:cNvSpPr txBox="1"/>
          <p:nvPr/>
        </p:nvSpPr>
        <p:spPr>
          <a:xfrm>
            <a:off x="2897068" y="205380"/>
            <a:ext cx="4026460" cy="461665"/>
          </a:xfrm>
          <a:prstGeom prst="rect">
            <a:avLst/>
          </a:prstGeom>
          <a:noFill/>
        </p:spPr>
        <p:txBody>
          <a:bodyPr wrap="square" rtlCol="0">
            <a:spAutoFit/>
          </a:bodyPr>
          <a:lstStyle/>
          <a:p>
            <a:r>
              <a:rPr lang="en-GB" sz="1200" b="1" dirty="0">
                <a:solidFill>
                  <a:srgbClr val="0090D0"/>
                </a:solidFill>
                <a:latin typeface="Calibri"/>
                <a:ea typeface="Calibri"/>
                <a:cs typeface="Calibri"/>
                <a:sym typeface="Calibri"/>
              </a:rPr>
              <a:t>Eliminating barriers for persons with disabilities in relation to the preventative measures for COVID-19</a:t>
            </a:r>
            <a:endParaRPr lang="en-US" sz="1200" dirty="0">
              <a:solidFill>
                <a:srgbClr val="0090D0"/>
              </a:solidFill>
            </a:endParaRPr>
          </a:p>
        </p:txBody>
      </p:sp>
    </p:spTree>
    <p:extLst>
      <p:ext uri="{BB962C8B-B14F-4D97-AF65-F5344CB8AC3E}">
        <p14:creationId xmlns:p14="http://schemas.microsoft.com/office/powerpoint/2010/main" val="126949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 name="TextBox 1">
            <a:extLst>
              <a:ext uri="{FF2B5EF4-FFF2-40B4-BE49-F238E27FC236}">
                <a16:creationId xmlns:a16="http://schemas.microsoft.com/office/drawing/2014/main" id="{72D444F1-3AAA-6041-BBCB-ACCABF1D28A7}"/>
              </a:ext>
            </a:extLst>
          </p:cNvPr>
          <p:cNvSpPr txBox="1"/>
          <p:nvPr/>
        </p:nvSpPr>
        <p:spPr>
          <a:xfrm>
            <a:off x="365634" y="1039285"/>
            <a:ext cx="5352477" cy="954107"/>
          </a:xfrm>
          <a:prstGeom prst="rect">
            <a:avLst/>
          </a:prstGeom>
          <a:noFill/>
        </p:spPr>
        <p:txBody>
          <a:bodyPr wrap="square" rtlCol="0">
            <a:spAutoFit/>
          </a:bodyPr>
          <a:lstStyle/>
          <a:p>
            <a:r>
              <a:rPr lang="en-US" sz="2800" b="1" dirty="0">
                <a:solidFill>
                  <a:schemeClr val="tx1"/>
                </a:solidFill>
                <a:latin typeface="Calibri" panose="020F0502020204030204" pitchFamily="34" charset="0"/>
                <a:cs typeface="Calibri" panose="020F0502020204030204" pitchFamily="34" charset="0"/>
              </a:rPr>
              <a:t>Persons who are blind or who have low vision:  </a:t>
            </a:r>
            <a:endParaRPr lang="en-GB" sz="2800" b="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31FF39D-53E4-1741-9256-D0D4ADDE336F}"/>
              </a:ext>
            </a:extLst>
          </p:cNvPr>
          <p:cNvSpPr txBox="1"/>
          <p:nvPr/>
        </p:nvSpPr>
        <p:spPr>
          <a:xfrm>
            <a:off x="2628000" y="2520000"/>
            <a:ext cx="4608512" cy="5592108"/>
          </a:xfrm>
          <a:prstGeom prst="rect">
            <a:avLst/>
          </a:prstGeom>
          <a:noFill/>
        </p:spPr>
        <p:txBody>
          <a:bodyPr wrap="square" rtlCol="0">
            <a:spAutoFit/>
          </a:bodyPr>
          <a:lstStyle/>
          <a:p>
            <a:pPr>
              <a:lnSpc>
                <a:spcPct val="107000"/>
              </a:lnSpc>
              <a:spcAft>
                <a:spcPts val="800"/>
              </a:spcAft>
            </a:pPr>
            <a:r>
              <a:rPr lang="en-US"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Handwashing </a:t>
            </a:r>
          </a:p>
          <a:p>
            <a:pPr lvl="0">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spcAft>
                <a:spcPts val="1000"/>
              </a:spcAft>
            </a:pPr>
            <a:r>
              <a:rPr lang="en-US" sz="1600" dirty="0">
                <a:solidFill>
                  <a:schemeClr val="tx1"/>
                </a:solidFill>
                <a:latin typeface="Calibri" panose="020F0502020204030204" pitchFamily="34" charset="0"/>
                <a:cs typeface="Calibri" panose="020F0502020204030204" pitchFamily="34" charset="0"/>
              </a:rPr>
              <a:t>Ensure that you wash your hands before and after using your assistive devices (e.g. white cane, magnifying glasses and reading lens).</a:t>
            </a:r>
          </a:p>
          <a:p>
            <a:pPr lvl="0">
              <a:lnSpc>
                <a:spcPct val="107000"/>
              </a:lnSpc>
              <a:spcAft>
                <a:spcPts val="800"/>
              </a:spcAft>
            </a:pPr>
            <a:endParaRPr lang="en-US" sz="1600"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If you touch walls, tabletops, doors, and other objects, you can pick up the virus. Ensure that your sighted guide practices safe and regular hand washing before assisting you with the same procedures.</a:t>
            </a:r>
            <a:endParaRPr lang="en-GB" sz="1600" dirty="0">
              <a:solidFill>
                <a:schemeClr val="tx1"/>
              </a:solidFill>
              <a:latin typeface="Calibri" panose="020F0502020204030204" pitchFamily="34" charset="0"/>
              <a:cs typeface="Calibri" panose="020F0502020204030204" pitchFamily="34" charset="0"/>
            </a:endParaRPr>
          </a:p>
          <a:p>
            <a:pPr>
              <a:lnSpc>
                <a:spcPct val="107000"/>
              </a:lnSpc>
              <a:spcAft>
                <a:spcPts val="800"/>
              </a:spcAft>
            </a:pPr>
            <a:r>
              <a:rPr lang="en-NZ" dirty="0">
                <a:solidFill>
                  <a:schemeClr val="tx1"/>
                </a:solidFill>
                <a:latin typeface="Calibri" panose="020F0502020204030204" pitchFamily="34" charset="0"/>
                <a:cs typeface="Calibri" panose="020F0502020204030204" pitchFamily="34" charset="0"/>
              </a:rPr>
              <a:t> </a:t>
            </a: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pPr>
            <a:r>
              <a:rPr lang="en-US" sz="2400" b="1" dirty="0">
                <a:solidFill>
                  <a:schemeClr val="tx1"/>
                </a:solidFill>
                <a:latin typeface="Calibri" panose="020F0502020204030204" pitchFamily="34" charset="0"/>
                <a:cs typeface="Calibri" panose="020F0502020204030204" pitchFamily="34" charset="0"/>
              </a:rPr>
              <a:t>Maintaining 1-metre distance</a:t>
            </a:r>
          </a:p>
          <a:p>
            <a:pPr lvl="0">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Maintaining a one-meter distance is not possible if you use a sighted guide, therefore ensure that your sighted guide always maintains a one-meter distance when not with you.</a:t>
            </a:r>
            <a:endParaRPr lang="en-GB" sz="1600" dirty="0">
              <a:solidFill>
                <a:schemeClr val="tx1"/>
              </a:solidFill>
              <a:latin typeface="Calibri" panose="020F0502020204030204" pitchFamily="34" charset="0"/>
              <a:cs typeface="Calibri" panose="020F0502020204030204" pitchFamily="34" charset="0"/>
            </a:endParaRPr>
          </a:p>
        </p:txBody>
      </p:sp>
      <p:pic>
        <p:nvPicPr>
          <p:cNvPr id="8" name="Google Shape;218;p9" descr="A close up of a logo&#10;&#10;Description automatically generated">
            <a:extLst>
              <a:ext uri="{FF2B5EF4-FFF2-40B4-BE49-F238E27FC236}">
                <a16:creationId xmlns:a16="http://schemas.microsoft.com/office/drawing/2014/main" id="{7E1A7907-CCBD-5E45-8056-8DABB60DEB32}"/>
              </a:ext>
            </a:extLst>
          </p:cNvPr>
          <p:cNvPicPr preferRelativeResize="0"/>
          <p:nvPr/>
        </p:nvPicPr>
        <p:blipFill rotWithShape="1">
          <a:blip r:embed="rId3">
            <a:alphaModFix/>
          </a:blip>
          <a:srcRect/>
          <a:stretch/>
        </p:blipFill>
        <p:spPr>
          <a:xfrm>
            <a:off x="238853" y="2544687"/>
            <a:ext cx="2447038" cy="2447038"/>
          </a:xfrm>
          <a:prstGeom prst="rect">
            <a:avLst/>
          </a:prstGeom>
          <a:noFill/>
          <a:ln>
            <a:noFill/>
          </a:ln>
        </p:spPr>
      </p:pic>
      <p:pic>
        <p:nvPicPr>
          <p:cNvPr id="9" name="Google Shape;220;p9" descr="A close up of a person&#10;&#10;Description automatically generated">
            <a:extLst>
              <a:ext uri="{FF2B5EF4-FFF2-40B4-BE49-F238E27FC236}">
                <a16:creationId xmlns:a16="http://schemas.microsoft.com/office/drawing/2014/main" id="{39898163-0834-1241-9C8B-CED777340F0B}"/>
              </a:ext>
            </a:extLst>
          </p:cNvPr>
          <p:cNvPicPr preferRelativeResize="0"/>
          <p:nvPr/>
        </p:nvPicPr>
        <p:blipFill rotWithShape="1">
          <a:blip r:embed="rId4">
            <a:alphaModFix/>
          </a:blip>
          <a:srcRect/>
          <a:stretch/>
        </p:blipFill>
        <p:spPr>
          <a:xfrm>
            <a:off x="221682" y="5946465"/>
            <a:ext cx="2447037" cy="2447037"/>
          </a:xfrm>
          <a:prstGeom prst="rect">
            <a:avLst/>
          </a:prstGeom>
          <a:noFill/>
          <a:ln>
            <a:noFill/>
          </a:ln>
        </p:spPr>
      </p:pic>
      <p:pic>
        <p:nvPicPr>
          <p:cNvPr id="10" name="Google Shape;93;p1" descr="Text&#10;&#10;Description automatically generated">
            <a:extLst>
              <a:ext uri="{FF2B5EF4-FFF2-40B4-BE49-F238E27FC236}">
                <a16:creationId xmlns:a16="http://schemas.microsoft.com/office/drawing/2014/main" id="{59709B22-A307-A545-B0DA-25450983DC82}"/>
              </a:ext>
            </a:extLst>
          </p:cNvPr>
          <p:cNvPicPr preferRelativeResize="0"/>
          <p:nvPr/>
        </p:nvPicPr>
        <p:blipFill rotWithShape="1">
          <a:blip r:embed="rId5">
            <a:alphaModFix/>
          </a:blip>
          <a:srcRect/>
          <a:stretch/>
        </p:blipFill>
        <p:spPr>
          <a:xfrm>
            <a:off x="1521718" y="174158"/>
            <a:ext cx="1105595" cy="530765"/>
          </a:xfrm>
          <a:prstGeom prst="rect">
            <a:avLst/>
          </a:prstGeom>
          <a:noFill/>
          <a:ln>
            <a:noFill/>
          </a:ln>
        </p:spPr>
      </p:pic>
      <p:pic>
        <p:nvPicPr>
          <p:cNvPr id="11" name="Google Shape;94;p1">
            <a:extLst>
              <a:ext uri="{FF2B5EF4-FFF2-40B4-BE49-F238E27FC236}">
                <a16:creationId xmlns:a16="http://schemas.microsoft.com/office/drawing/2014/main" id="{96A6C7AC-4F63-BF46-84C1-5CC7AF79837E}"/>
              </a:ext>
            </a:extLst>
          </p:cNvPr>
          <p:cNvPicPr preferRelativeResize="0"/>
          <p:nvPr/>
        </p:nvPicPr>
        <p:blipFill>
          <a:blip r:embed="rId6">
            <a:alphaModFix/>
          </a:blip>
          <a:stretch>
            <a:fillRect/>
          </a:stretch>
        </p:blipFill>
        <p:spPr>
          <a:xfrm>
            <a:off x="268833" y="138799"/>
            <a:ext cx="1127528" cy="583346"/>
          </a:xfrm>
          <a:prstGeom prst="rect">
            <a:avLst/>
          </a:prstGeom>
          <a:noFill/>
          <a:ln>
            <a:noFill/>
          </a:ln>
        </p:spPr>
      </p:pic>
      <p:sp>
        <p:nvSpPr>
          <p:cNvPr id="6" name="TextBox 5">
            <a:extLst>
              <a:ext uri="{FF2B5EF4-FFF2-40B4-BE49-F238E27FC236}">
                <a16:creationId xmlns:a16="http://schemas.microsoft.com/office/drawing/2014/main" id="{2F7FC74E-3D1C-D84B-B5E4-EE03DC4B0B60}"/>
              </a:ext>
            </a:extLst>
          </p:cNvPr>
          <p:cNvSpPr txBox="1"/>
          <p:nvPr/>
        </p:nvSpPr>
        <p:spPr>
          <a:xfrm>
            <a:off x="2897068" y="205380"/>
            <a:ext cx="4026460" cy="461665"/>
          </a:xfrm>
          <a:prstGeom prst="rect">
            <a:avLst/>
          </a:prstGeom>
          <a:noFill/>
        </p:spPr>
        <p:txBody>
          <a:bodyPr wrap="square" rtlCol="0">
            <a:spAutoFit/>
          </a:bodyPr>
          <a:lstStyle/>
          <a:p>
            <a:r>
              <a:rPr lang="en-GB" sz="1200" b="1" dirty="0">
                <a:solidFill>
                  <a:srgbClr val="0090D0"/>
                </a:solidFill>
                <a:latin typeface="Calibri"/>
                <a:ea typeface="Calibri"/>
                <a:cs typeface="Calibri"/>
                <a:sym typeface="Calibri"/>
              </a:rPr>
              <a:t>Eliminating barriers for persons with disabilities in relation to the preventative measures for COVID-19</a:t>
            </a:r>
            <a:endParaRPr lang="en-US" sz="1200" dirty="0">
              <a:solidFill>
                <a:srgbClr val="0090D0"/>
              </a:solidFill>
            </a:endParaRPr>
          </a:p>
        </p:txBody>
      </p:sp>
      <p:pic>
        <p:nvPicPr>
          <p:cNvPr id="17" name="Picture 16">
            <a:extLst>
              <a:ext uri="{FF2B5EF4-FFF2-40B4-BE49-F238E27FC236}">
                <a16:creationId xmlns:a16="http://schemas.microsoft.com/office/drawing/2014/main" id="{D53D8A50-9360-D149-81B1-965F0C492A69}"/>
              </a:ext>
            </a:extLst>
          </p:cNvPr>
          <p:cNvPicPr>
            <a:picLocks noChangeAspect="1"/>
          </p:cNvPicPr>
          <p:nvPr/>
        </p:nvPicPr>
        <p:blipFill>
          <a:blip r:embed="rId7"/>
          <a:stretch>
            <a:fillRect/>
          </a:stretch>
        </p:blipFill>
        <p:spPr>
          <a:xfrm>
            <a:off x="0" y="9652528"/>
            <a:ext cx="7559676" cy="10672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6795FE-5F8F-5040-A6A6-9FC70CCE3F10}"/>
              </a:ext>
            </a:extLst>
          </p:cNvPr>
          <p:cNvSpPr txBox="1"/>
          <p:nvPr/>
        </p:nvSpPr>
        <p:spPr>
          <a:xfrm>
            <a:off x="2627313" y="2520000"/>
            <a:ext cx="4608512" cy="5882380"/>
          </a:xfrm>
          <a:prstGeom prst="rect">
            <a:avLst/>
          </a:prstGeom>
          <a:noFill/>
        </p:spPr>
        <p:txBody>
          <a:bodyPr wrap="square" rtlCol="0">
            <a:spAutoFit/>
          </a:bodyPr>
          <a:lstStyle/>
          <a:p>
            <a:pPr lvl="0">
              <a:lnSpc>
                <a:spcPct val="107000"/>
              </a:lnSpc>
            </a:pPr>
            <a:r>
              <a:rPr lang="en-US" sz="2400" b="1" dirty="0">
                <a:solidFill>
                  <a:schemeClr val="tx1"/>
                </a:solidFill>
                <a:latin typeface="Calibri" panose="020F0502020204030204" pitchFamily="34" charset="0"/>
                <a:cs typeface="Calibri" panose="020F0502020204030204" pitchFamily="34" charset="0"/>
              </a:rPr>
              <a:t>Limiting time spent in enclosed or crowded spaces</a:t>
            </a:r>
          </a:p>
          <a:p>
            <a:pPr lvl="0">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spcAft>
                <a:spcPts val="1000"/>
              </a:spcAft>
            </a:pPr>
            <a:r>
              <a:rPr lang="en-US" sz="1600" dirty="0">
                <a:solidFill>
                  <a:schemeClr val="tx1"/>
                </a:solidFill>
                <a:latin typeface="Calibri" panose="020F0502020204030204" pitchFamily="34" charset="0"/>
                <a:cs typeface="Calibri" panose="020F0502020204030204" pitchFamily="34" charset="0"/>
              </a:rPr>
              <a:t>For persons with disabilities, to ensure their safety, it is advisable that support is provided for shopping and banking, etc. </a:t>
            </a:r>
          </a:p>
          <a:p>
            <a:pPr lvl="0">
              <a:lnSpc>
                <a:spcPct val="107000"/>
              </a:lnSpc>
            </a:pPr>
            <a:endParaRPr lang="en-US" sz="1600"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Always ensure that a family member or sighted guide practices safe distancing and ensure that they are to restrict themselves from overcrowded spaces with or without your presence.</a:t>
            </a:r>
            <a:endParaRPr lang="en-GB" sz="1600" dirty="0">
              <a:solidFill>
                <a:schemeClr val="tx1"/>
              </a:solidFill>
              <a:latin typeface="Calibri" panose="020F0502020204030204" pitchFamily="34" charset="0"/>
              <a:cs typeface="Calibri" panose="020F0502020204030204" pitchFamily="34" charset="0"/>
            </a:endParaRPr>
          </a:p>
          <a:p>
            <a:pPr>
              <a:lnSpc>
                <a:spcPct val="107000"/>
              </a:lnSpc>
              <a:spcAft>
                <a:spcPts val="800"/>
              </a:spcAft>
            </a:pPr>
            <a:r>
              <a:rPr lang="en-US" dirty="0">
                <a:solidFill>
                  <a:schemeClr val="tx1"/>
                </a:solidFill>
                <a:latin typeface="Calibri" panose="020F0502020204030204" pitchFamily="34" charset="0"/>
                <a:cs typeface="Calibri" panose="020F0502020204030204" pitchFamily="34" charset="0"/>
              </a:rPr>
              <a:t> </a:t>
            </a:r>
            <a:endParaRPr lang="en-US" sz="1600" dirty="0">
              <a:solidFill>
                <a:schemeClr val="tx1"/>
              </a:solidFill>
              <a:latin typeface="Calibri" panose="020F0502020204030204" pitchFamily="34" charset="0"/>
              <a:cs typeface="Calibri" panose="020F0502020204030204" pitchFamily="34" charset="0"/>
            </a:endParaRPr>
          </a:p>
          <a:p>
            <a:pPr>
              <a:lnSpc>
                <a:spcPct val="107000"/>
              </a:lnSpc>
              <a:spcAft>
                <a:spcPts val="800"/>
              </a:spcAft>
            </a:pPr>
            <a:r>
              <a:rPr lang="en-US" sz="2400" b="1" dirty="0">
                <a:solidFill>
                  <a:schemeClr val="tx1"/>
                </a:solidFill>
                <a:latin typeface="Calibri" panose="020F0502020204030204" pitchFamily="34" charset="0"/>
                <a:cs typeface="Calibri" panose="020F0502020204030204" pitchFamily="34" charset="0"/>
              </a:rPr>
              <a:t>Cleaning frequently touched objects and surfaces</a:t>
            </a:r>
          </a:p>
          <a:p>
            <a:pPr lvl="0" algn="just">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Ensure that your personal assistants and sighted guides sanitize the areas of your home that you spend the most time in.</a:t>
            </a:r>
            <a:endParaRPr lang="en-GB" sz="1600" dirty="0">
              <a:solidFill>
                <a:schemeClr val="tx1"/>
              </a:solidFill>
              <a:latin typeface="Calibri" panose="020F0502020204030204" pitchFamily="34" charset="0"/>
              <a:cs typeface="Calibri" panose="020F0502020204030204" pitchFamily="34" charset="0"/>
            </a:endParaRPr>
          </a:p>
          <a:p>
            <a:pPr marL="457200" algn="just">
              <a:lnSpc>
                <a:spcPct val="107000"/>
              </a:lnSpc>
            </a:pPr>
            <a:r>
              <a:rPr lang="en-US" dirty="0">
                <a:solidFill>
                  <a:schemeClr val="tx1"/>
                </a:solidFill>
                <a:latin typeface="Calibri" panose="020F0502020204030204" pitchFamily="34" charset="0"/>
                <a:cs typeface="Calibri" panose="020F0502020204030204" pitchFamily="34" charset="0"/>
              </a:rPr>
              <a:t> </a:t>
            </a:r>
            <a:endParaRPr lang="en-GB" dirty="0">
              <a:solidFill>
                <a:schemeClr val="tx1"/>
              </a:solidFill>
              <a:latin typeface="Calibri" panose="020F0502020204030204" pitchFamily="34" charset="0"/>
              <a:cs typeface="Calibri" panose="020F0502020204030204" pitchFamily="34" charset="0"/>
            </a:endParaRPr>
          </a:p>
        </p:txBody>
      </p:sp>
      <p:pic>
        <p:nvPicPr>
          <p:cNvPr id="4" name="Google Shape;222;p9" descr="A cartoon of a person&#10;&#10;Description automatically generated">
            <a:extLst>
              <a:ext uri="{FF2B5EF4-FFF2-40B4-BE49-F238E27FC236}">
                <a16:creationId xmlns:a16="http://schemas.microsoft.com/office/drawing/2014/main" id="{DBE58526-B1E0-A346-9F08-4A6459CD1040}"/>
              </a:ext>
            </a:extLst>
          </p:cNvPr>
          <p:cNvPicPr preferRelativeResize="0"/>
          <p:nvPr/>
        </p:nvPicPr>
        <p:blipFill rotWithShape="1">
          <a:blip r:embed="rId2">
            <a:alphaModFix/>
          </a:blip>
          <a:srcRect/>
          <a:stretch/>
        </p:blipFill>
        <p:spPr>
          <a:xfrm>
            <a:off x="265265" y="2545629"/>
            <a:ext cx="2362048" cy="2362048"/>
          </a:xfrm>
          <a:prstGeom prst="rect">
            <a:avLst/>
          </a:prstGeom>
          <a:noFill/>
          <a:ln>
            <a:noFill/>
          </a:ln>
        </p:spPr>
      </p:pic>
      <p:pic>
        <p:nvPicPr>
          <p:cNvPr id="5" name="Google Shape;225;p9" descr="A close up of a logo&#10;&#10;Description automatically generated">
            <a:extLst>
              <a:ext uri="{FF2B5EF4-FFF2-40B4-BE49-F238E27FC236}">
                <a16:creationId xmlns:a16="http://schemas.microsoft.com/office/drawing/2014/main" id="{1BEDBA0A-7FF6-AB48-9D99-212683B869D6}"/>
              </a:ext>
            </a:extLst>
          </p:cNvPr>
          <p:cNvPicPr preferRelativeResize="0"/>
          <p:nvPr/>
        </p:nvPicPr>
        <p:blipFill rotWithShape="1">
          <a:blip r:embed="rId3">
            <a:alphaModFix/>
          </a:blip>
          <a:srcRect/>
          <a:stretch/>
        </p:blipFill>
        <p:spPr>
          <a:xfrm>
            <a:off x="323850" y="6068544"/>
            <a:ext cx="2362048" cy="2362048"/>
          </a:xfrm>
          <a:prstGeom prst="rect">
            <a:avLst/>
          </a:prstGeom>
          <a:noFill/>
          <a:ln>
            <a:noFill/>
          </a:ln>
        </p:spPr>
      </p:pic>
      <p:pic>
        <p:nvPicPr>
          <p:cNvPr id="7" name="Google Shape;93;p1" descr="Text&#10;&#10;Description automatically generated">
            <a:extLst>
              <a:ext uri="{FF2B5EF4-FFF2-40B4-BE49-F238E27FC236}">
                <a16:creationId xmlns:a16="http://schemas.microsoft.com/office/drawing/2014/main" id="{251EB992-F8E0-E04F-9581-9A5A8D3B2E1F}"/>
              </a:ext>
            </a:extLst>
          </p:cNvPr>
          <p:cNvPicPr preferRelativeResize="0"/>
          <p:nvPr/>
        </p:nvPicPr>
        <p:blipFill rotWithShape="1">
          <a:blip r:embed="rId4">
            <a:alphaModFix/>
          </a:blip>
          <a:srcRect/>
          <a:stretch/>
        </p:blipFill>
        <p:spPr>
          <a:xfrm>
            <a:off x="1521718" y="174158"/>
            <a:ext cx="1105595" cy="530765"/>
          </a:xfrm>
          <a:prstGeom prst="rect">
            <a:avLst/>
          </a:prstGeom>
          <a:noFill/>
          <a:ln>
            <a:noFill/>
          </a:ln>
        </p:spPr>
      </p:pic>
      <p:pic>
        <p:nvPicPr>
          <p:cNvPr id="8" name="Google Shape;94;p1">
            <a:extLst>
              <a:ext uri="{FF2B5EF4-FFF2-40B4-BE49-F238E27FC236}">
                <a16:creationId xmlns:a16="http://schemas.microsoft.com/office/drawing/2014/main" id="{F1D7976B-4505-AD46-B753-FDC174115CEE}"/>
              </a:ext>
            </a:extLst>
          </p:cNvPr>
          <p:cNvPicPr preferRelativeResize="0"/>
          <p:nvPr/>
        </p:nvPicPr>
        <p:blipFill>
          <a:blip r:embed="rId5">
            <a:alphaModFix/>
          </a:blip>
          <a:stretch>
            <a:fillRect/>
          </a:stretch>
        </p:blipFill>
        <p:spPr>
          <a:xfrm>
            <a:off x="268833" y="138799"/>
            <a:ext cx="1127528" cy="583346"/>
          </a:xfrm>
          <a:prstGeom prst="rect">
            <a:avLst/>
          </a:prstGeom>
          <a:noFill/>
          <a:ln>
            <a:noFill/>
          </a:ln>
        </p:spPr>
      </p:pic>
      <p:sp>
        <p:nvSpPr>
          <p:cNvPr id="9" name="TextBox 8">
            <a:extLst>
              <a:ext uri="{FF2B5EF4-FFF2-40B4-BE49-F238E27FC236}">
                <a16:creationId xmlns:a16="http://schemas.microsoft.com/office/drawing/2014/main" id="{7230B860-E667-3B4C-AB7D-347481BAD79E}"/>
              </a:ext>
            </a:extLst>
          </p:cNvPr>
          <p:cNvSpPr txBox="1"/>
          <p:nvPr/>
        </p:nvSpPr>
        <p:spPr>
          <a:xfrm>
            <a:off x="2897068" y="205380"/>
            <a:ext cx="4026460" cy="461665"/>
          </a:xfrm>
          <a:prstGeom prst="rect">
            <a:avLst/>
          </a:prstGeom>
          <a:noFill/>
        </p:spPr>
        <p:txBody>
          <a:bodyPr wrap="square" rtlCol="0">
            <a:spAutoFit/>
          </a:bodyPr>
          <a:lstStyle/>
          <a:p>
            <a:r>
              <a:rPr lang="en-GB" sz="1200" b="1" dirty="0">
                <a:solidFill>
                  <a:srgbClr val="0090D0"/>
                </a:solidFill>
                <a:latin typeface="Calibri"/>
                <a:ea typeface="Calibri"/>
                <a:cs typeface="Calibri"/>
                <a:sym typeface="Calibri"/>
              </a:rPr>
              <a:t>Eliminating barriers for persons with disabilities in relation to the preventative measures for COVID-19</a:t>
            </a:r>
            <a:endParaRPr lang="en-US" sz="1200" dirty="0">
              <a:solidFill>
                <a:srgbClr val="0090D0"/>
              </a:solidFill>
            </a:endParaRPr>
          </a:p>
        </p:txBody>
      </p:sp>
      <p:sp>
        <p:nvSpPr>
          <p:cNvPr id="10" name="TextBox 9">
            <a:extLst>
              <a:ext uri="{FF2B5EF4-FFF2-40B4-BE49-F238E27FC236}">
                <a16:creationId xmlns:a16="http://schemas.microsoft.com/office/drawing/2014/main" id="{7D385101-3650-BB4C-8729-3EC92235F675}"/>
              </a:ext>
            </a:extLst>
          </p:cNvPr>
          <p:cNvSpPr txBox="1"/>
          <p:nvPr/>
        </p:nvSpPr>
        <p:spPr>
          <a:xfrm>
            <a:off x="365634" y="1039285"/>
            <a:ext cx="6870191" cy="369332"/>
          </a:xfrm>
          <a:prstGeom prst="rect">
            <a:avLst/>
          </a:prstGeom>
          <a:noFill/>
        </p:spPr>
        <p:txBody>
          <a:bodyPr wrap="square" rtlCol="0">
            <a:spAutoFit/>
          </a:bodyPr>
          <a:lstStyle/>
          <a:p>
            <a:r>
              <a:rPr lang="en-US" sz="1800" b="1" dirty="0">
                <a:solidFill>
                  <a:schemeClr val="tx1"/>
                </a:solidFill>
                <a:latin typeface="Calibri" panose="020F0502020204030204" pitchFamily="34" charset="0"/>
                <a:cs typeface="Calibri" panose="020F0502020204030204" pitchFamily="34" charset="0"/>
              </a:rPr>
              <a:t>Persons who are blind or who have low vision:  </a:t>
            </a:r>
            <a:r>
              <a:rPr lang="en-US" sz="1800" b="1" dirty="0">
                <a:solidFill>
                  <a:srgbClr val="0090D0"/>
                </a:solidFill>
                <a:latin typeface="Calibri" panose="020F0502020204030204" pitchFamily="34" charset="0"/>
                <a:cs typeface="Calibri" panose="020F0502020204030204" pitchFamily="34" charset="0"/>
              </a:rPr>
              <a:t>CONTINUED </a:t>
            </a:r>
            <a:endParaRPr lang="en-GB" sz="1800" b="1" dirty="0">
              <a:solidFill>
                <a:srgbClr val="0090D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2E97C79A-D250-8143-BD80-9E0C26761A64}"/>
              </a:ext>
            </a:extLst>
          </p:cNvPr>
          <p:cNvPicPr>
            <a:picLocks noChangeAspect="1"/>
          </p:cNvPicPr>
          <p:nvPr/>
        </p:nvPicPr>
        <p:blipFill>
          <a:blip r:embed="rId6"/>
          <a:stretch>
            <a:fillRect/>
          </a:stretch>
        </p:blipFill>
        <p:spPr>
          <a:xfrm>
            <a:off x="0" y="9652528"/>
            <a:ext cx="7559676" cy="1067248"/>
          </a:xfrm>
          <a:prstGeom prst="rect">
            <a:avLst/>
          </a:prstGeom>
        </p:spPr>
      </p:pic>
    </p:spTree>
    <p:extLst>
      <p:ext uri="{BB962C8B-B14F-4D97-AF65-F5344CB8AC3E}">
        <p14:creationId xmlns:p14="http://schemas.microsoft.com/office/powerpoint/2010/main" val="144489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C04D6E-0A95-444F-9ED7-01B661B6995E}"/>
              </a:ext>
            </a:extLst>
          </p:cNvPr>
          <p:cNvPicPr>
            <a:picLocks noChangeAspect="1"/>
          </p:cNvPicPr>
          <p:nvPr/>
        </p:nvPicPr>
        <p:blipFill>
          <a:blip r:embed="rId2"/>
          <a:stretch>
            <a:fillRect/>
          </a:stretch>
        </p:blipFill>
        <p:spPr>
          <a:xfrm>
            <a:off x="0" y="9652528"/>
            <a:ext cx="7559676" cy="1067248"/>
          </a:xfrm>
          <a:prstGeom prst="rect">
            <a:avLst/>
          </a:prstGeom>
        </p:spPr>
      </p:pic>
      <p:sp>
        <p:nvSpPr>
          <p:cNvPr id="2" name="TextBox 1">
            <a:extLst>
              <a:ext uri="{FF2B5EF4-FFF2-40B4-BE49-F238E27FC236}">
                <a16:creationId xmlns:a16="http://schemas.microsoft.com/office/drawing/2014/main" id="{385652EF-44E7-C04F-8908-13B0D38FC9E9}"/>
              </a:ext>
            </a:extLst>
          </p:cNvPr>
          <p:cNvSpPr txBox="1"/>
          <p:nvPr/>
        </p:nvSpPr>
        <p:spPr>
          <a:xfrm>
            <a:off x="2627313" y="2520000"/>
            <a:ext cx="4608512" cy="7169207"/>
          </a:xfrm>
          <a:prstGeom prst="rect">
            <a:avLst/>
          </a:prstGeom>
          <a:noFill/>
        </p:spPr>
        <p:txBody>
          <a:bodyPr wrap="square" rtlCol="0">
            <a:spAutoFit/>
          </a:bodyPr>
          <a:lstStyle/>
          <a:p>
            <a:pPr>
              <a:lnSpc>
                <a:spcPct val="107000"/>
              </a:lnSpc>
              <a:spcAft>
                <a:spcPts val="800"/>
              </a:spcAft>
            </a:pPr>
            <a:r>
              <a:rPr lang="en-US"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Cleaning frequently touched objects and surfaces</a:t>
            </a:r>
          </a:p>
          <a:p>
            <a:pPr>
              <a:lnSpc>
                <a:spcPct val="107000"/>
              </a:lnSpc>
              <a:spcAft>
                <a:spcPts val="800"/>
              </a:spcAft>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Make a list of places which you touch a lot so that you will have a reminder of surfaces to wipe down.</a:t>
            </a:r>
            <a:endParaRPr lang="en-GB" sz="1600" dirty="0">
              <a:solidFill>
                <a:schemeClr val="tx1"/>
              </a:solidFill>
              <a:latin typeface="Calibri" panose="020F0502020204030204" pitchFamily="34" charset="0"/>
              <a:cs typeface="Calibri" panose="020F0502020204030204" pitchFamily="34" charset="0"/>
            </a:endParaRPr>
          </a:p>
          <a:p>
            <a:pPr marL="457200" algn="just">
              <a:lnSpc>
                <a:spcPct val="107000"/>
              </a:lnSpc>
            </a:pPr>
            <a:r>
              <a:rPr lang="en-US" sz="1600" dirty="0">
                <a:solidFill>
                  <a:schemeClr val="tx1"/>
                </a:solidFill>
                <a:latin typeface="Calibri" panose="020F0502020204030204" pitchFamily="34" charset="0"/>
                <a:cs typeface="Calibri" panose="020F0502020204030204" pitchFamily="34" charset="0"/>
              </a:rPr>
              <a:t> </a:t>
            </a:r>
          </a:p>
          <a:p>
            <a:pPr marL="457200" algn="just">
              <a:lnSpc>
                <a:spcPct val="107000"/>
              </a:lnSpc>
            </a:pPr>
            <a:endParaRPr lang="en-GB" sz="1600" dirty="0">
              <a:solidFill>
                <a:schemeClr val="tx1"/>
              </a:solidFill>
              <a:latin typeface="Calibri" panose="020F0502020204030204" pitchFamily="34" charset="0"/>
              <a:cs typeface="Calibri" panose="020F0502020204030204" pitchFamily="34" charset="0"/>
            </a:endParaRPr>
          </a:p>
          <a:p>
            <a:pPr lvl="0" algn="just">
              <a:lnSpc>
                <a:spcPct val="107000"/>
              </a:lnSpc>
            </a:pPr>
            <a:r>
              <a:rPr lang="en-NZ" sz="2400" b="1" dirty="0">
                <a:solidFill>
                  <a:schemeClr val="tx1"/>
                </a:solidFill>
                <a:latin typeface="Calibri" panose="020F0502020204030204" pitchFamily="34" charset="0"/>
                <a:cs typeface="Calibri" panose="020F0502020204030204" pitchFamily="34" charset="0"/>
              </a:rPr>
              <a:t>Avoiding touching our faces</a:t>
            </a:r>
          </a:p>
          <a:p>
            <a:pPr lvl="0" algn="just">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Constant reminders using pictures is important to remind you not to touch your face.</a:t>
            </a: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pPr>
            <a:endParaRPr lang="en-US" sz="1600"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Sanitize your hands at all times.</a:t>
            </a:r>
          </a:p>
          <a:p>
            <a:pPr marL="342900" lvl="0" indent="-342900">
              <a:lnSpc>
                <a:spcPct val="107000"/>
              </a:lnSpc>
              <a:buFont typeface="Symbol" pitchFamily="2" charset="2"/>
              <a:buChar char=""/>
            </a:pPr>
            <a:endParaRPr lang="en-US" sz="1600" dirty="0">
              <a:solidFill>
                <a:schemeClr val="tx1"/>
              </a:solidFill>
              <a:latin typeface="Calibri" panose="020F0502020204030204" pitchFamily="34" charset="0"/>
              <a:cs typeface="Calibri" panose="020F0502020204030204" pitchFamily="34" charset="0"/>
            </a:endParaRPr>
          </a:p>
          <a:p>
            <a:pPr marL="342900" lvl="0" indent="-342900">
              <a:lnSpc>
                <a:spcPct val="107000"/>
              </a:lnSpc>
              <a:buFont typeface="Symbol" pitchFamily="2" charset="2"/>
              <a:buChar char=""/>
            </a:pPr>
            <a:endParaRPr lang="en-US" sz="1600" dirty="0">
              <a:solidFill>
                <a:schemeClr val="tx1"/>
              </a:solidFill>
              <a:latin typeface="Calibri" panose="020F0502020204030204" pitchFamily="34" charset="0"/>
              <a:cs typeface="Calibri" panose="020F0502020204030204" pitchFamily="34" charset="0"/>
            </a:endParaRPr>
          </a:p>
          <a:p>
            <a:pPr lvl="0">
              <a:lnSpc>
                <a:spcPct val="107000"/>
              </a:lnSpc>
            </a:pPr>
            <a:endParaRPr lang="en-US" sz="1600" dirty="0">
              <a:solidFill>
                <a:schemeClr val="tx1"/>
              </a:solidFill>
              <a:latin typeface="Calibri" panose="020F0502020204030204" pitchFamily="34" charset="0"/>
              <a:cs typeface="Calibri" panose="020F0502020204030204" pitchFamily="34" charset="0"/>
            </a:endParaRPr>
          </a:p>
          <a:p>
            <a:pPr marL="342900" lvl="0" indent="-342900">
              <a:lnSpc>
                <a:spcPct val="107000"/>
              </a:lnSpc>
              <a:buFont typeface="Symbol" pitchFamily="2" charset="2"/>
              <a:buChar char=""/>
            </a:pPr>
            <a:endParaRPr lang="en-GB" sz="1600" dirty="0">
              <a:solidFill>
                <a:schemeClr val="tx1"/>
              </a:solidFill>
              <a:latin typeface="Calibri" panose="020F0502020204030204" pitchFamily="34" charset="0"/>
              <a:cs typeface="Calibri" panose="020F0502020204030204" pitchFamily="34" charset="0"/>
            </a:endParaRPr>
          </a:p>
          <a:p>
            <a:pPr marL="685800" algn="just">
              <a:lnSpc>
                <a:spcPct val="107000"/>
              </a:lnSpc>
            </a:pPr>
            <a:r>
              <a:rPr lang="en-US" dirty="0">
                <a:solidFill>
                  <a:schemeClr val="tx1"/>
                </a:solidFill>
                <a:latin typeface="Calibri" panose="020F0502020204030204" pitchFamily="34" charset="0"/>
                <a:cs typeface="Calibri" panose="020F0502020204030204" pitchFamily="34" charset="0"/>
              </a:rPr>
              <a:t> </a:t>
            </a:r>
            <a:endParaRPr lang="en-GB" dirty="0">
              <a:solidFill>
                <a:schemeClr val="tx1"/>
              </a:solidFill>
              <a:latin typeface="Calibri" panose="020F0502020204030204" pitchFamily="34" charset="0"/>
              <a:cs typeface="Calibri" panose="020F0502020204030204" pitchFamily="34" charset="0"/>
            </a:endParaRPr>
          </a:p>
          <a:p>
            <a:pPr lvl="0" algn="just">
              <a:lnSpc>
                <a:spcPct val="107000"/>
              </a:lnSpc>
            </a:pPr>
            <a:r>
              <a:rPr lang="en-US" sz="2400" b="1" dirty="0">
                <a:solidFill>
                  <a:schemeClr val="tx1"/>
                </a:solidFill>
                <a:latin typeface="Calibri" panose="020F0502020204030204" pitchFamily="34" charset="0"/>
                <a:cs typeface="Calibri" panose="020F0502020204030204" pitchFamily="34" charset="0"/>
              </a:rPr>
              <a:t>Covering sneezes and coughs</a:t>
            </a:r>
          </a:p>
          <a:p>
            <a:pPr lvl="0" algn="just">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gn="just">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Use a clean handkerchief or a tissue to cough or sneeze into and dispose it straight away in the bin.</a:t>
            </a:r>
            <a:endParaRPr lang="en-GB" sz="1600" dirty="0">
              <a:solidFill>
                <a:schemeClr val="tx1"/>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3" name="Google Shape;225;p9" descr="A close up of a logo&#10;&#10;Description automatically generated">
            <a:extLst>
              <a:ext uri="{FF2B5EF4-FFF2-40B4-BE49-F238E27FC236}">
                <a16:creationId xmlns:a16="http://schemas.microsoft.com/office/drawing/2014/main" id="{573497F1-1679-F344-904B-FC5D7D21843A}"/>
              </a:ext>
            </a:extLst>
          </p:cNvPr>
          <p:cNvPicPr preferRelativeResize="0"/>
          <p:nvPr/>
        </p:nvPicPr>
        <p:blipFill rotWithShape="1">
          <a:blip r:embed="rId3">
            <a:alphaModFix/>
          </a:blip>
          <a:srcRect/>
          <a:stretch/>
        </p:blipFill>
        <p:spPr>
          <a:xfrm>
            <a:off x="358775" y="2628303"/>
            <a:ext cx="2362048" cy="2362048"/>
          </a:xfrm>
          <a:prstGeom prst="rect">
            <a:avLst/>
          </a:prstGeom>
          <a:noFill/>
          <a:ln>
            <a:noFill/>
          </a:ln>
        </p:spPr>
      </p:pic>
      <p:pic>
        <p:nvPicPr>
          <p:cNvPr id="4" name="Google Shape;217;p9" descr="Icon&#10;&#10;Description automatically generated">
            <a:extLst>
              <a:ext uri="{FF2B5EF4-FFF2-40B4-BE49-F238E27FC236}">
                <a16:creationId xmlns:a16="http://schemas.microsoft.com/office/drawing/2014/main" id="{9AD4FF0A-46D7-AA42-9A1D-7C7A2037EFED}"/>
              </a:ext>
            </a:extLst>
          </p:cNvPr>
          <p:cNvPicPr preferRelativeResize="0"/>
          <p:nvPr/>
        </p:nvPicPr>
        <p:blipFill rotWithShape="1">
          <a:blip r:embed="rId4">
            <a:alphaModFix/>
          </a:blip>
          <a:srcRect/>
          <a:stretch/>
        </p:blipFill>
        <p:spPr>
          <a:xfrm>
            <a:off x="323850" y="5098654"/>
            <a:ext cx="2362047" cy="2362047"/>
          </a:xfrm>
          <a:prstGeom prst="rect">
            <a:avLst/>
          </a:prstGeom>
          <a:noFill/>
          <a:ln>
            <a:noFill/>
          </a:ln>
        </p:spPr>
      </p:pic>
      <p:pic>
        <p:nvPicPr>
          <p:cNvPr id="5" name="Google Shape;93;p1" descr="Text&#10;&#10;Description automatically generated">
            <a:extLst>
              <a:ext uri="{FF2B5EF4-FFF2-40B4-BE49-F238E27FC236}">
                <a16:creationId xmlns:a16="http://schemas.microsoft.com/office/drawing/2014/main" id="{86F53104-07EC-474C-8710-E4EFD304A329}"/>
              </a:ext>
            </a:extLst>
          </p:cNvPr>
          <p:cNvPicPr preferRelativeResize="0"/>
          <p:nvPr/>
        </p:nvPicPr>
        <p:blipFill rotWithShape="1">
          <a:blip r:embed="rId5">
            <a:alphaModFix/>
          </a:blip>
          <a:srcRect/>
          <a:stretch/>
        </p:blipFill>
        <p:spPr>
          <a:xfrm>
            <a:off x="1521718" y="174158"/>
            <a:ext cx="1105595" cy="530765"/>
          </a:xfrm>
          <a:prstGeom prst="rect">
            <a:avLst/>
          </a:prstGeom>
          <a:noFill/>
          <a:ln>
            <a:noFill/>
          </a:ln>
        </p:spPr>
      </p:pic>
      <p:pic>
        <p:nvPicPr>
          <p:cNvPr id="6" name="Google Shape;94;p1">
            <a:extLst>
              <a:ext uri="{FF2B5EF4-FFF2-40B4-BE49-F238E27FC236}">
                <a16:creationId xmlns:a16="http://schemas.microsoft.com/office/drawing/2014/main" id="{B77B87F4-E6BF-064C-81BE-9231F8475600}"/>
              </a:ext>
            </a:extLst>
          </p:cNvPr>
          <p:cNvPicPr preferRelativeResize="0"/>
          <p:nvPr/>
        </p:nvPicPr>
        <p:blipFill>
          <a:blip r:embed="rId6">
            <a:alphaModFix/>
          </a:blip>
          <a:stretch>
            <a:fillRect/>
          </a:stretch>
        </p:blipFill>
        <p:spPr>
          <a:xfrm>
            <a:off x="268833" y="138799"/>
            <a:ext cx="1127528" cy="583346"/>
          </a:xfrm>
          <a:prstGeom prst="rect">
            <a:avLst/>
          </a:prstGeom>
          <a:noFill/>
          <a:ln>
            <a:noFill/>
          </a:ln>
        </p:spPr>
      </p:pic>
      <p:pic>
        <p:nvPicPr>
          <p:cNvPr id="7" name="Google Shape;216;p9" descr="A close up of a logo&#10;&#10;Description automatically generated">
            <a:extLst>
              <a:ext uri="{FF2B5EF4-FFF2-40B4-BE49-F238E27FC236}">
                <a16:creationId xmlns:a16="http://schemas.microsoft.com/office/drawing/2014/main" id="{3AA9A7BC-EB95-A84B-903D-BB3936F934F6}"/>
              </a:ext>
            </a:extLst>
          </p:cNvPr>
          <p:cNvPicPr preferRelativeResize="0"/>
          <p:nvPr/>
        </p:nvPicPr>
        <p:blipFill rotWithShape="1">
          <a:blip r:embed="rId7">
            <a:alphaModFix/>
          </a:blip>
          <a:srcRect/>
          <a:stretch/>
        </p:blipFill>
        <p:spPr>
          <a:xfrm>
            <a:off x="284655" y="7658944"/>
            <a:ext cx="2342658" cy="2487776"/>
          </a:xfrm>
          <a:prstGeom prst="rect">
            <a:avLst/>
          </a:prstGeom>
          <a:noFill/>
          <a:ln>
            <a:noFill/>
          </a:ln>
        </p:spPr>
      </p:pic>
      <p:sp>
        <p:nvSpPr>
          <p:cNvPr id="8" name="TextBox 7">
            <a:extLst>
              <a:ext uri="{FF2B5EF4-FFF2-40B4-BE49-F238E27FC236}">
                <a16:creationId xmlns:a16="http://schemas.microsoft.com/office/drawing/2014/main" id="{7185226E-4330-B34D-8917-5D130045938E}"/>
              </a:ext>
            </a:extLst>
          </p:cNvPr>
          <p:cNvSpPr txBox="1"/>
          <p:nvPr/>
        </p:nvSpPr>
        <p:spPr>
          <a:xfrm>
            <a:off x="2897068" y="205380"/>
            <a:ext cx="4026460" cy="461665"/>
          </a:xfrm>
          <a:prstGeom prst="rect">
            <a:avLst/>
          </a:prstGeom>
          <a:noFill/>
        </p:spPr>
        <p:txBody>
          <a:bodyPr wrap="square" rtlCol="0">
            <a:spAutoFit/>
          </a:bodyPr>
          <a:lstStyle/>
          <a:p>
            <a:r>
              <a:rPr lang="en-GB" sz="1200" b="1" dirty="0">
                <a:solidFill>
                  <a:srgbClr val="0090D0"/>
                </a:solidFill>
                <a:latin typeface="Calibri"/>
                <a:ea typeface="Calibri"/>
                <a:cs typeface="Calibri"/>
                <a:sym typeface="Calibri"/>
              </a:rPr>
              <a:t>Eliminating barriers for persons with disabilities in relation to the preventative measures for COVID-19</a:t>
            </a:r>
            <a:endParaRPr lang="en-US" sz="1200" dirty="0">
              <a:solidFill>
                <a:srgbClr val="0090D0"/>
              </a:solidFill>
            </a:endParaRPr>
          </a:p>
        </p:txBody>
      </p:sp>
      <p:sp>
        <p:nvSpPr>
          <p:cNvPr id="9" name="TextBox 8">
            <a:extLst>
              <a:ext uri="{FF2B5EF4-FFF2-40B4-BE49-F238E27FC236}">
                <a16:creationId xmlns:a16="http://schemas.microsoft.com/office/drawing/2014/main" id="{52AD5BF3-16BE-214B-A537-16B4695DB069}"/>
              </a:ext>
            </a:extLst>
          </p:cNvPr>
          <p:cNvSpPr txBox="1"/>
          <p:nvPr/>
        </p:nvSpPr>
        <p:spPr>
          <a:xfrm>
            <a:off x="358775" y="1025525"/>
            <a:ext cx="6326838" cy="1200329"/>
          </a:xfrm>
          <a:prstGeom prst="rect">
            <a:avLst/>
          </a:prstGeom>
          <a:noFill/>
        </p:spPr>
        <p:txBody>
          <a:bodyPr wrap="square" rtlCol="0">
            <a:spAutoFit/>
          </a:bodyPr>
          <a:lstStyle/>
          <a:p>
            <a:r>
              <a:rPr lang="en-US" sz="2800" b="1" dirty="0">
                <a:solidFill>
                  <a:schemeClr val="tx1"/>
                </a:solidFill>
                <a:latin typeface="Calibri" panose="020F0502020204030204" pitchFamily="34" charset="0"/>
                <a:cs typeface="Calibri" panose="020F0502020204030204" pitchFamily="34" charset="0"/>
              </a:rPr>
              <a:t>Persons with psychosocial and intellectual disabilities:</a:t>
            </a:r>
          </a:p>
          <a:p>
            <a:endParaRPr lang="en-US"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751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E8FE25-612C-0E48-9A6D-297F2FB81E52}"/>
              </a:ext>
            </a:extLst>
          </p:cNvPr>
          <p:cNvPicPr>
            <a:picLocks noChangeAspect="1"/>
          </p:cNvPicPr>
          <p:nvPr/>
        </p:nvPicPr>
        <p:blipFill>
          <a:blip r:embed="rId2"/>
          <a:stretch>
            <a:fillRect/>
          </a:stretch>
        </p:blipFill>
        <p:spPr>
          <a:xfrm>
            <a:off x="0" y="9652528"/>
            <a:ext cx="7559676" cy="1067248"/>
          </a:xfrm>
          <a:prstGeom prst="rect">
            <a:avLst/>
          </a:prstGeom>
        </p:spPr>
      </p:pic>
      <p:sp>
        <p:nvSpPr>
          <p:cNvPr id="4" name="TextBox 3">
            <a:extLst>
              <a:ext uri="{FF2B5EF4-FFF2-40B4-BE49-F238E27FC236}">
                <a16:creationId xmlns:a16="http://schemas.microsoft.com/office/drawing/2014/main" id="{ADB90B94-23CA-2443-B0AB-34E8E958B202}"/>
              </a:ext>
            </a:extLst>
          </p:cNvPr>
          <p:cNvSpPr txBox="1"/>
          <p:nvPr/>
        </p:nvSpPr>
        <p:spPr>
          <a:xfrm>
            <a:off x="358775" y="1025525"/>
            <a:ext cx="6877050" cy="369332"/>
          </a:xfrm>
          <a:prstGeom prst="rect">
            <a:avLst/>
          </a:prstGeom>
          <a:noFill/>
        </p:spPr>
        <p:txBody>
          <a:bodyPr wrap="square" rtlCol="0">
            <a:spAutoFit/>
          </a:bodyPr>
          <a:lstStyle/>
          <a:p>
            <a:r>
              <a:rPr lang="en-US" sz="1800" b="1" dirty="0">
                <a:solidFill>
                  <a:schemeClr val="tx1"/>
                </a:solidFill>
                <a:latin typeface="Calibri" panose="020F0502020204030204" pitchFamily="34" charset="0"/>
                <a:cs typeface="Calibri" panose="020F0502020204030204" pitchFamily="34" charset="0"/>
              </a:rPr>
              <a:t>Persons with psychosocial and intellectual disabilities:  </a:t>
            </a:r>
            <a:r>
              <a:rPr lang="en-US" sz="1800" b="1" dirty="0">
                <a:solidFill>
                  <a:srgbClr val="0090D0"/>
                </a:solidFill>
                <a:latin typeface="Calibri" panose="020F0502020204030204" pitchFamily="34" charset="0"/>
                <a:cs typeface="Calibri" panose="020F0502020204030204" pitchFamily="34" charset="0"/>
              </a:rPr>
              <a:t>CONTINUED </a:t>
            </a:r>
            <a:endParaRPr lang="en-US" sz="18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283E567-2D2F-9A4C-BB6C-D8F6023F9AB5}"/>
              </a:ext>
            </a:extLst>
          </p:cNvPr>
          <p:cNvSpPr txBox="1"/>
          <p:nvPr/>
        </p:nvSpPr>
        <p:spPr>
          <a:xfrm>
            <a:off x="2668719" y="1762149"/>
            <a:ext cx="4608512" cy="8211607"/>
          </a:xfrm>
          <a:prstGeom prst="rect">
            <a:avLst/>
          </a:prstGeom>
          <a:noFill/>
        </p:spPr>
        <p:txBody>
          <a:bodyPr wrap="square" rtlCol="0">
            <a:spAutoFit/>
          </a:bodyPr>
          <a:lstStyle/>
          <a:p>
            <a:pPr lvl="0" algn="just">
              <a:lnSpc>
                <a:spcPct val="107000"/>
              </a:lnSpc>
            </a:pPr>
            <a:r>
              <a:rPr lang="en-NZ" sz="2400" b="1" dirty="0">
                <a:solidFill>
                  <a:schemeClr val="tx1"/>
                </a:solidFill>
                <a:latin typeface="Calibri" panose="020F0502020204030204" pitchFamily="34" charset="0"/>
                <a:cs typeface="Calibri" panose="020F0502020204030204" pitchFamily="34" charset="0"/>
              </a:rPr>
              <a:t>Avoiding touching our faces</a:t>
            </a:r>
          </a:p>
          <a:p>
            <a:pPr lvl="0" algn="just">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spcAft>
                <a:spcPts val="1000"/>
              </a:spcAft>
            </a:pPr>
            <a:r>
              <a:rPr lang="en-US" sz="1600" dirty="0">
                <a:solidFill>
                  <a:schemeClr val="tx1"/>
                </a:solidFill>
                <a:latin typeface="Calibri" panose="020F0502020204030204" pitchFamily="34" charset="0"/>
                <a:cs typeface="Calibri" panose="020F0502020204030204" pitchFamily="34" charset="0"/>
              </a:rPr>
              <a:t>Wash your hands or always carry a hand sanitizer with you to ensure your hands are kept virus-free.</a:t>
            </a:r>
          </a:p>
          <a:p>
            <a:pPr marL="342900" lvl="0" indent="-342900">
              <a:lnSpc>
                <a:spcPct val="107000"/>
              </a:lnSpc>
              <a:buFont typeface="Symbol" pitchFamily="2" charset="2"/>
              <a:buChar char=""/>
            </a:pPr>
            <a:endParaRPr lang="en-US" sz="1600"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Ensure that your reading glasses, shades and magnifying lenses are wiped or disinfected properly before and after putting on.</a:t>
            </a: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pPr>
            <a:endParaRPr lang="en-US" sz="1600" b="1" dirty="0">
              <a:solidFill>
                <a:schemeClr val="tx1"/>
              </a:solidFill>
              <a:latin typeface="Calibri" panose="020F0502020204030204" pitchFamily="34" charset="0"/>
              <a:cs typeface="Calibri" panose="020F0502020204030204" pitchFamily="34" charset="0"/>
            </a:endParaRPr>
          </a:p>
          <a:p>
            <a:pPr lvl="0">
              <a:lnSpc>
                <a:spcPct val="107000"/>
              </a:lnSpc>
            </a:pPr>
            <a:r>
              <a:rPr lang="en-US" sz="2400" b="1" dirty="0">
                <a:solidFill>
                  <a:schemeClr val="tx1"/>
                </a:solidFill>
                <a:latin typeface="Calibri" panose="020F0502020204030204" pitchFamily="34" charset="0"/>
                <a:cs typeface="Calibri" panose="020F0502020204030204" pitchFamily="34" charset="0"/>
              </a:rPr>
              <a:t>Handwashing </a:t>
            </a:r>
          </a:p>
          <a:p>
            <a:pPr lvl="0">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There should be clear signs and images on proper handwashing procedures in your home.</a:t>
            </a: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pPr>
            <a:endParaRPr lang="en-US" sz="1600"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The use of colors and pictures are important, therefore use these as part of the reminders in your routine posters at home.</a:t>
            </a: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pPr>
            <a:endParaRPr lang="en-US" sz="1600"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Ensure that hand washing items are kept at the same place with clear labels.</a:t>
            </a:r>
            <a:endParaRPr lang="en-GB" sz="1600" dirty="0">
              <a:solidFill>
                <a:schemeClr val="tx1"/>
              </a:solidFill>
              <a:latin typeface="Calibri" panose="020F0502020204030204" pitchFamily="34" charset="0"/>
              <a:cs typeface="Calibri" panose="020F0502020204030204" pitchFamily="34" charset="0"/>
            </a:endParaRPr>
          </a:p>
          <a:p>
            <a:pPr marL="457200">
              <a:lnSpc>
                <a:spcPct val="107000"/>
              </a:lnSpc>
            </a:pPr>
            <a:r>
              <a:rPr lang="en-US" dirty="0">
                <a:solidFill>
                  <a:schemeClr val="tx1"/>
                </a:solidFill>
                <a:latin typeface="Calibri" panose="020F0502020204030204" pitchFamily="34" charset="0"/>
                <a:cs typeface="Calibri" panose="020F0502020204030204" pitchFamily="34" charset="0"/>
              </a:rPr>
              <a:t> </a:t>
            </a:r>
            <a:endParaRPr lang="en-GB" dirty="0">
              <a:solidFill>
                <a:schemeClr val="tx1"/>
              </a:solidFill>
              <a:latin typeface="Calibri" panose="020F0502020204030204" pitchFamily="34" charset="0"/>
              <a:cs typeface="Calibri" panose="020F0502020204030204" pitchFamily="34" charset="0"/>
            </a:endParaRPr>
          </a:p>
          <a:p>
            <a:pPr lvl="0">
              <a:lnSpc>
                <a:spcPct val="107000"/>
              </a:lnSpc>
            </a:pPr>
            <a:r>
              <a:rPr lang="en-US" sz="2400" b="1" dirty="0">
                <a:solidFill>
                  <a:schemeClr val="tx1"/>
                </a:solidFill>
                <a:latin typeface="Calibri" panose="020F0502020204030204" pitchFamily="34" charset="0"/>
                <a:cs typeface="Calibri" panose="020F0502020204030204" pitchFamily="34" charset="0"/>
              </a:rPr>
              <a:t>Maintaining one-</a:t>
            </a:r>
            <a:r>
              <a:rPr lang="en-US" sz="2400" b="1" dirty="0" err="1">
                <a:solidFill>
                  <a:schemeClr val="tx1"/>
                </a:solidFill>
                <a:latin typeface="Calibri" panose="020F0502020204030204" pitchFamily="34" charset="0"/>
                <a:cs typeface="Calibri" panose="020F0502020204030204" pitchFamily="34" charset="0"/>
              </a:rPr>
              <a:t>metre</a:t>
            </a:r>
            <a:r>
              <a:rPr lang="en-US" sz="2400" b="1" dirty="0">
                <a:solidFill>
                  <a:schemeClr val="tx1"/>
                </a:solidFill>
                <a:latin typeface="Calibri" panose="020F0502020204030204" pitchFamily="34" charset="0"/>
                <a:cs typeface="Calibri" panose="020F0502020204030204" pitchFamily="34" charset="0"/>
              </a:rPr>
              <a:t> distance</a:t>
            </a:r>
          </a:p>
          <a:p>
            <a:pPr lvl="0">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pPr>
            <a:r>
              <a:rPr lang="en-NZ" sz="1600" dirty="0">
                <a:solidFill>
                  <a:schemeClr val="tx1"/>
                </a:solidFill>
                <a:latin typeface="Calibri" panose="020F0502020204030204" pitchFamily="34" charset="0"/>
                <a:cs typeface="Calibri" panose="020F0502020204030204" pitchFamily="34" charset="0"/>
              </a:rPr>
              <a:t>When you go out of your house, make sure that you maintain a </a:t>
            </a:r>
            <a:r>
              <a:rPr lang="en-US" sz="1600" dirty="0">
                <a:solidFill>
                  <a:schemeClr val="tx1"/>
                </a:solidFill>
                <a:latin typeface="Calibri" panose="020F0502020204030204" pitchFamily="34" charset="0"/>
                <a:cs typeface="Calibri" panose="020F0502020204030204" pitchFamily="34" charset="0"/>
              </a:rPr>
              <a:t>one-</a:t>
            </a:r>
            <a:r>
              <a:rPr lang="en-NZ" sz="1600" dirty="0">
                <a:solidFill>
                  <a:schemeClr val="tx1"/>
                </a:solidFill>
                <a:latin typeface="Calibri" panose="020F0502020204030204" pitchFamily="34" charset="0"/>
                <a:cs typeface="Calibri" panose="020F0502020204030204" pitchFamily="34" charset="0"/>
              </a:rPr>
              <a:t>metre distance from other people.</a:t>
            </a:r>
          </a:p>
          <a:p>
            <a:pPr lvl="0">
              <a:lnSpc>
                <a:spcPct val="107000"/>
              </a:lnSpc>
            </a:pP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There needs to be a set of clear images to demonstrate how to maintain one-</a:t>
            </a:r>
            <a:r>
              <a:rPr lang="en-US" sz="1600" dirty="0" err="1">
                <a:solidFill>
                  <a:schemeClr val="tx1"/>
                </a:solidFill>
                <a:latin typeface="Calibri" panose="020F0502020204030204" pitchFamily="34" charset="0"/>
                <a:cs typeface="Calibri" panose="020F0502020204030204" pitchFamily="34" charset="0"/>
              </a:rPr>
              <a:t>metre</a:t>
            </a:r>
            <a:r>
              <a:rPr lang="en-US" sz="1600" dirty="0">
                <a:solidFill>
                  <a:schemeClr val="tx1"/>
                </a:solidFill>
                <a:latin typeface="Calibri" panose="020F0502020204030204" pitchFamily="34" charset="0"/>
                <a:cs typeface="Calibri" panose="020F0502020204030204" pitchFamily="34" charset="0"/>
              </a:rPr>
              <a:t> distance.</a:t>
            </a:r>
            <a:endParaRPr lang="en-US" dirty="0">
              <a:latin typeface="Calibri" panose="020F0502020204030204" pitchFamily="34" charset="0"/>
              <a:cs typeface="Calibri" panose="020F0502020204030204" pitchFamily="34" charset="0"/>
            </a:endParaRPr>
          </a:p>
        </p:txBody>
      </p:sp>
      <p:pic>
        <p:nvPicPr>
          <p:cNvPr id="5" name="Google Shape;218;p9" descr="A close up of a logo&#10;&#10;Description automatically generated">
            <a:extLst>
              <a:ext uri="{FF2B5EF4-FFF2-40B4-BE49-F238E27FC236}">
                <a16:creationId xmlns:a16="http://schemas.microsoft.com/office/drawing/2014/main" id="{A701FA29-4500-2C47-BF23-D3D0354D50AE}"/>
              </a:ext>
            </a:extLst>
          </p:cNvPr>
          <p:cNvPicPr preferRelativeResize="0"/>
          <p:nvPr/>
        </p:nvPicPr>
        <p:blipFill rotWithShape="1">
          <a:blip r:embed="rId3">
            <a:alphaModFix/>
          </a:blip>
          <a:srcRect/>
          <a:stretch/>
        </p:blipFill>
        <p:spPr>
          <a:xfrm>
            <a:off x="116754" y="4651482"/>
            <a:ext cx="2447038" cy="2447038"/>
          </a:xfrm>
          <a:prstGeom prst="rect">
            <a:avLst/>
          </a:prstGeom>
          <a:noFill/>
          <a:ln>
            <a:noFill/>
          </a:ln>
        </p:spPr>
      </p:pic>
      <p:pic>
        <p:nvPicPr>
          <p:cNvPr id="6" name="Google Shape;220;p9" descr="A close up of a person&#10;&#10;Description automatically generated">
            <a:extLst>
              <a:ext uri="{FF2B5EF4-FFF2-40B4-BE49-F238E27FC236}">
                <a16:creationId xmlns:a16="http://schemas.microsoft.com/office/drawing/2014/main" id="{00A1FA72-96FC-C84F-9C14-AE34D64F0C1C}"/>
              </a:ext>
            </a:extLst>
          </p:cNvPr>
          <p:cNvPicPr preferRelativeResize="0"/>
          <p:nvPr/>
        </p:nvPicPr>
        <p:blipFill rotWithShape="1">
          <a:blip r:embed="rId4">
            <a:alphaModFix/>
          </a:blip>
          <a:srcRect/>
          <a:stretch/>
        </p:blipFill>
        <p:spPr>
          <a:xfrm>
            <a:off x="221682" y="7771232"/>
            <a:ext cx="2447037" cy="2447037"/>
          </a:xfrm>
          <a:prstGeom prst="rect">
            <a:avLst/>
          </a:prstGeom>
          <a:noFill/>
          <a:ln>
            <a:noFill/>
          </a:ln>
        </p:spPr>
      </p:pic>
      <p:pic>
        <p:nvPicPr>
          <p:cNvPr id="7" name="Google Shape;93;p1" descr="Text&#10;&#10;Description automatically generated">
            <a:extLst>
              <a:ext uri="{FF2B5EF4-FFF2-40B4-BE49-F238E27FC236}">
                <a16:creationId xmlns:a16="http://schemas.microsoft.com/office/drawing/2014/main" id="{A9B8DCF4-08B4-C846-A340-FDD9960B84CB}"/>
              </a:ext>
            </a:extLst>
          </p:cNvPr>
          <p:cNvPicPr preferRelativeResize="0"/>
          <p:nvPr/>
        </p:nvPicPr>
        <p:blipFill rotWithShape="1">
          <a:blip r:embed="rId5">
            <a:alphaModFix/>
          </a:blip>
          <a:srcRect/>
          <a:stretch/>
        </p:blipFill>
        <p:spPr>
          <a:xfrm>
            <a:off x="1521718" y="174158"/>
            <a:ext cx="1105595" cy="530765"/>
          </a:xfrm>
          <a:prstGeom prst="rect">
            <a:avLst/>
          </a:prstGeom>
          <a:noFill/>
          <a:ln>
            <a:noFill/>
          </a:ln>
        </p:spPr>
      </p:pic>
      <p:pic>
        <p:nvPicPr>
          <p:cNvPr id="8" name="Google Shape;94;p1">
            <a:extLst>
              <a:ext uri="{FF2B5EF4-FFF2-40B4-BE49-F238E27FC236}">
                <a16:creationId xmlns:a16="http://schemas.microsoft.com/office/drawing/2014/main" id="{C6B26BEB-53B9-614D-9A10-C14AD88B9334}"/>
              </a:ext>
            </a:extLst>
          </p:cNvPr>
          <p:cNvPicPr preferRelativeResize="0"/>
          <p:nvPr/>
        </p:nvPicPr>
        <p:blipFill>
          <a:blip r:embed="rId6">
            <a:alphaModFix/>
          </a:blip>
          <a:stretch>
            <a:fillRect/>
          </a:stretch>
        </p:blipFill>
        <p:spPr>
          <a:xfrm>
            <a:off x="268833" y="138799"/>
            <a:ext cx="1127528" cy="583346"/>
          </a:xfrm>
          <a:prstGeom prst="rect">
            <a:avLst/>
          </a:prstGeom>
          <a:noFill/>
          <a:ln>
            <a:noFill/>
          </a:ln>
        </p:spPr>
      </p:pic>
      <p:pic>
        <p:nvPicPr>
          <p:cNvPr id="9" name="Google Shape;217;p9" descr="Icon&#10;&#10;Description automatically generated">
            <a:extLst>
              <a:ext uri="{FF2B5EF4-FFF2-40B4-BE49-F238E27FC236}">
                <a16:creationId xmlns:a16="http://schemas.microsoft.com/office/drawing/2014/main" id="{CF175724-120F-C449-AF52-5B8226F8B064}"/>
              </a:ext>
            </a:extLst>
          </p:cNvPr>
          <p:cNvPicPr preferRelativeResize="0"/>
          <p:nvPr/>
        </p:nvPicPr>
        <p:blipFill rotWithShape="1">
          <a:blip r:embed="rId7">
            <a:alphaModFix/>
          </a:blip>
          <a:srcRect/>
          <a:stretch/>
        </p:blipFill>
        <p:spPr>
          <a:xfrm>
            <a:off x="215337" y="1886589"/>
            <a:ext cx="2362047" cy="2362047"/>
          </a:xfrm>
          <a:prstGeom prst="rect">
            <a:avLst/>
          </a:prstGeom>
          <a:noFill/>
          <a:ln>
            <a:noFill/>
          </a:ln>
        </p:spPr>
      </p:pic>
      <p:sp>
        <p:nvSpPr>
          <p:cNvPr id="10" name="TextBox 9">
            <a:extLst>
              <a:ext uri="{FF2B5EF4-FFF2-40B4-BE49-F238E27FC236}">
                <a16:creationId xmlns:a16="http://schemas.microsoft.com/office/drawing/2014/main" id="{10FC2D70-E968-084F-BF2D-E06FED547C19}"/>
              </a:ext>
            </a:extLst>
          </p:cNvPr>
          <p:cNvSpPr txBox="1"/>
          <p:nvPr/>
        </p:nvSpPr>
        <p:spPr>
          <a:xfrm>
            <a:off x="2897068" y="205380"/>
            <a:ext cx="4026460" cy="461665"/>
          </a:xfrm>
          <a:prstGeom prst="rect">
            <a:avLst/>
          </a:prstGeom>
          <a:noFill/>
        </p:spPr>
        <p:txBody>
          <a:bodyPr wrap="square" rtlCol="0">
            <a:spAutoFit/>
          </a:bodyPr>
          <a:lstStyle/>
          <a:p>
            <a:r>
              <a:rPr lang="en-GB" sz="1200" b="1" dirty="0">
                <a:solidFill>
                  <a:srgbClr val="0090D0"/>
                </a:solidFill>
                <a:latin typeface="Calibri"/>
                <a:ea typeface="Calibri"/>
                <a:cs typeface="Calibri"/>
                <a:sym typeface="Calibri"/>
              </a:rPr>
              <a:t>Eliminating barriers for persons with disabilities in relation to the preventative measures for COVID-19</a:t>
            </a:r>
            <a:endParaRPr lang="en-US" sz="1200" dirty="0">
              <a:solidFill>
                <a:srgbClr val="0090D0"/>
              </a:solidFill>
            </a:endParaRPr>
          </a:p>
        </p:txBody>
      </p:sp>
    </p:spTree>
    <p:extLst>
      <p:ext uri="{BB962C8B-B14F-4D97-AF65-F5344CB8AC3E}">
        <p14:creationId xmlns:p14="http://schemas.microsoft.com/office/powerpoint/2010/main" val="123753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F035AD-7B8D-BD4E-9246-1856D0149184}"/>
              </a:ext>
            </a:extLst>
          </p:cNvPr>
          <p:cNvPicPr>
            <a:picLocks noChangeAspect="1"/>
          </p:cNvPicPr>
          <p:nvPr/>
        </p:nvPicPr>
        <p:blipFill>
          <a:blip r:embed="rId2"/>
          <a:stretch>
            <a:fillRect/>
          </a:stretch>
        </p:blipFill>
        <p:spPr>
          <a:xfrm>
            <a:off x="0" y="9652528"/>
            <a:ext cx="7559676" cy="1067248"/>
          </a:xfrm>
          <a:prstGeom prst="rect">
            <a:avLst/>
          </a:prstGeom>
        </p:spPr>
      </p:pic>
      <p:sp>
        <p:nvSpPr>
          <p:cNvPr id="3" name="TextBox 2">
            <a:extLst>
              <a:ext uri="{FF2B5EF4-FFF2-40B4-BE49-F238E27FC236}">
                <a16:creationId xmlns:a16="http://schemas.microsoft.com/office/drawing/2014/main" id="{F77A74D5-D2A8-1145-82B8-FACAF7556BAD}"/>
              </a:ext>
            </a:extLst>
          </p:cNvPr>
          <p:cNvSpPr txBox="1"/>
          <p:nvPr/>
        </p:nvSpPr>
        <p:spPr>
          <a:xfrm>
            <a:off x="358775" y="1025525"/>
            <a:ext cx="6326838" cy="523220"/>
          </a:xfrm>
          <a:prstGeom prst="rect">
            <a:avLst/>
          </a:prstGeom>
          <a:noFill/>
        </p:spPr>
        <p:txBody>
          <a:bodyPr wrap="square" rtlCol="0">
            <a:spAutoFit/>
          </a:bodyPr>
          <a:lstStyle/>
          <a:p>
            <a:r>
              <a:rPr lang="en-US" sz="2800" b="1" dirty="0">
                <a:solidFill>
                  <a:schemeClr val="tx1"/>
                </a:solidFill>
                <a:latin typeface="Calibri" panose="020F0502020204030204" pitchFamily="34" charset="0"/>
                <a:cs typeface="Calibri" panose="020F0502020204030204" pitchFamily="34" charset="0"/>
              </a:rPr>
              <a:t>Persons with physical impairment </a:t>
            </a:r>
          </a:p>
        </p:txBody>
      </p:sp>
      <p:sp>
        <p:nvSpPr>
          <p:cNvPr id="2" name="TextBox 1">
            <a:extLst>
              <a:ext uri="{FF2B5EF4-FFF2-40B4-BE49-F238E27FC236}">
                <a16:creationId xmlns:a16="http://schemas.microsoft.com/office/drawing/2014/main" id="{360A140A-CFDB-8647-BE5F-EB555FE7E400}"/>
              </a:ext>
            </a:extLst>
          </p:cNvPr>
          <p:cNvSpPr txBox="1"/>
          <p:nvPr/>
        </p:nvSpPr>
        <p:spPr>
          <a:xfrm>
            <a:off x="2606042" y="1790747"/>
            <a:ext cx="4608512" cy="7985841"/>
          </a:xfrm>
          <a:prstGeom prst="rect">
            <a:avLst/>
          </a:prstGeom>
          <a:noFill/>
        </p:spPr>
        <p:txBody>
          <a:bodyPr wrap="square" rtlCol="0">
            <a:spAutoFit/>
          </a:bodyPr>
          <a:lstStyle/>
          <a:p>
            <a:pPr>
              <a:lnSpc>
                <a:spcPct val="107000"/>
              </a:lnSpc>
              <a:spcAft>
                <a:spcPts val="800"/>
              </a:spcAft>
            </a:pPr>
            <a:r>
              <a:rPr lang="en-US" sz="2400" b="1" dirty="0">
                <a:solidFill>
                  <a:schemeClr val="tx1"/>
                </a:solidFill>
                <a:latin typeface="Calibri" panose="020F0502020204030204" pitchFamily="34" charset="0"/>
                <a:cs typeface="Calibri" panose="020F0502020204030204" pitchFamily="34" charset="0"/>
              </a:rPr>
              <a:t>Handwashing </a:t>
            </a:r>
          </a:p>
          <a:p>
            <a:pPr lvl="0">
              <a:lnSpc>
                <a:spcPct val="107000"/>
              </a:lnSpc>
            </a:pPr>
            <a:r>
              <a:rPr lang="en-US" sz="1600" dirty="0">
                <a:solidFill>
                  <a:schemeClr val="tx1"/>
                </a:solidFill>
                <a:latin typeface="Calibri" panose="020F0502020204030204" pitchFamily="34" charset="0"/>
                <a:cs typeface="Calibri" panose="020F0502020204030204" pitchFamily="34" charset="0"/>
              </a:rPr>
              <a:t>Make sure that you wash your hands before and after using your wheelchair, crutches or walking frames, etc. Your personal assistant will assist you with this action depending on the severity of your disability.</a:t>
            </a: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endParaRPr lang="en-US" sz="1600"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Ensure that sinks and hand basins are also within reach. This also for those with short stature.</a:t>
            </a: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endParaRPr lang="en-US" sz="1600"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Alternatively, when soap isn’t readily available, you can also use an alcohol-based hand sanitizer to clean your feet. </a:t>
            </a:r>
            <a:endParaRPr lang="en-GB" sz="1600" dirty="0">
              <a:solidFill>
                <a:schemeClr val="tx1"/>
              </a:solidFill>
              <a:latin typeface="Calibri" panose="020F0502020204030204" pitchFamily="34" charset="0"/>
              <a:cs typeface="Calibri" panose="020F0502020204030204" pitchFamily="34" charset="0"/>
            </a:endParaRPr>
          </a:p>
          <a:p>
            <a:pPr>
              <a:lnSpc>
                <a:spcPct val="107000"/>
              </a:lnSpc>
              <a:spcAft>
                <a:spcPts val="800"/>
              </a:spcAft>
            </a:pPr>
            <a:endParaRPr lang="en-US" sz="1600" dirty="0">
              <a:solidFill>
                <a:schemeClr val="tx1"/>
              </a:solidFill>
              <a:latin typeface="Calibri" panose="020F0502020204030204" pitchFamily="34" charset="0"/>
              <a:cs typeface="Calibri" panose="020F0502020204030204" pitchFamily="34" charset="0"/>
            </a:endParaRPr>
          </a:p>
          <a:p>
            <a:pPr>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For those persons with physical impairment without upper limbs, (limbs up to the elbow) and those who use their feet:</a:t>
            </a:r>
            <a:endParaRPr lang="en-GB" sz="1600" dirty="0">
              <a:solidFill>
                <a:schemeClr val="tx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Make sure that you wash your feet with soap and water several times a day for at least 20 seconds, especially before and after meals.</a:t>
            </a:r>
            <a:endParaRPr lang="en-GB" sz="1600" dirty="0">
              <a:solidFill>
                <a:schemeClr val="tx1"/>
              </a:solidFill>
              <a:latin typeface="Calibri" panose="020F0502020204030204" pitchFamily="34" charset="0"/>
              <a:cs typeface="Calibri" panose="020F0502020204030204" pitchFamily="34" charset="0"/>
            </a:endParaRPr>
          </a:p>
          <a:p>
            <a:pPr>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For those persons with limbs up to the elbow or those with one hand as well as those with joined or webbed fingers:</a:t>
            </a:r>
            <a:endParaRPr lang="en-GB" sz="1600" dirty="0">
              <a:solidFill>
                <a:schemeClr val="tx1"/>
              </a:solidFill>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Make sure that you wash your one hand with soap and water several times a day for at least 20 seconds, especially before and after meals.</a:t>
            </a:r>
            <a:endParaRPr lang="en-GB" sz="16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E19E710-F683-3542-AA09-EA90771CA9BD}"/>
              </a:ext>
            </a:extLst>
          </p:cNvPr>
          <p:cNvSpPr txBox="1"/>
          <p:nvPr/>
        </p:nvSpPr>
        <p:spPr>
          <a:xfrm>
            <a:off x="-3068575" y="2021467"/>
            <a:ext cx="2249334" cy="523220"/>
          </a:xfrm>
          <a:prstGeom prst="rect">
            <a:avLst/>
          </a:prstGeom>
          <a:noFill/>
        </p:spPr>
        <p:txBody>
          <a:bodyPr wrap="none" rtlCol="0">
            <a:spAutoFit/>
          </a:bodyPr>
          <a:lstStyle/>
          <a:p>
            <a:r>
              <a:rPr lang="en-US" dirty="0">
                <a:solidFill>
                  <a:schemeClr val="tx1"/>
                </a:solidFill>
                <a:latin typeface="Calibri" panose="020F0502020204030204" pitchFamily="34" charset="0"/>
                <a:cs typeface="Calibri" panose="020F0502020204030204" pitchFamily="34" charset="0"/>
              </a:rPr>
              <a:t>Disability specific advice for:</a:t>
            </a:r>
            <a:endParaRPr lang="en-GB" dirty="0">
              <a:solidFill>
                <a:schemeClr val="tx1"/>
              </a:solidFill>
              <a:latin typeface="Calibri" panose="020F0502020204030204" pitchFamily="34" charset="0"/>
              <a:cs typeface="Calibri" panose="020F0502020204030204" pitchFamily="34" charset="0"/>
            </a:endParaRPr>
          </a:p>
          <a:p>
            <a:endParaRPr lang="en-US" dirty="0"/>
          </a:p>
        </p:txBody>
      </p:sp>
      <p:pic>
        <p:nvPicPr>
          <p:cNvPr id="6" name="Google Shape;218;p9" descr="A close up of a logo&#10;&#10;Description automatically generated">
            <a:extLst>
              <a:ext uri="{FF2B5EF4-FFF2-40B4-BE49-F238E27FC236}">
                <a16:creationId xmlns:a16="http://schemas.microsoft.com/office/drawing/2014/main" id="{3154D365-A539-2540-81AE-8A694ABC58F8}"/>
              </a:ext>
            </a:extLst>
          </p:cNvPr>
          <p:cNvPicPr preferRelativeResize="0"/>
          <p:nvPr/>
        </p:nvPicPr>
        <p:blipFill rotWithShape="1">
          <a:blip r:embed="rId3">
            <a:alphaModFix/>
          </a:blip>
          <a:srcRect/>
          <a:stretch/>
        </p:blipFill>
        <p:spPr>
          <a:xfrm>
            <a:off x="90138" y="4122387"/>
            <a:ext cx="2447038" cy="2447038"/>
          </a:xfrm>
          <a:prstGeom prst="rect">
            <a:avLst/>
          </a:prstGeom>
          <a:noFill/>
          <a:ln>
            <a:noFill/>
          </a:ln>
        </p:spPr>
      </p:pic>
      <p:sp>
        <p:nvSpPr>
          <p:cNvPr id="8" name="TextBox 7">
            <a:extLst>
              <a:ext uri="{FF2B5EF4-FFF2-40B4-BE49-F238E27FC236}">
                <a16:creationId xmlns:a16="http://schemas.microsoft.com/office/drawing/2014/main" id="{7FE27A7F-7A25-CD4B-BBCE-2164EE6DEEAE}"/>
              </a:ext>
            </a:extLst>
          </p:cNvPr>
          <p:cNvSpPr txBox="1"/>
          <p:nvPr/>
        </p:nvSpPr>
        <p:spPr>
          <a:xfrm>
            <a:off x="2897068" y="205380"/>
            <a:ext cx="4026460" cy="461665"/>
          </a:xfrm>
          <a:prstGeom prst="rect">
            <a:avLst/>
          </a:prstGeom>
          <a:noFill/>
        </p:spPr>
        <p:txBody>
          <a:bodyPr wrap="square" rtlCol="0">
            <a:spAutoFit/>
          </a:bodyPr>
          <a:lstStyle/>
          <a:p>
            <a:r>
              <a:rPr lang="en-GB" sz="1200" b="1" dirty="0">
                <a:solidFill>
                  <a:srgbClr val="0090D0"/>
                </a:solidFill>
                <a:latin typeface="Calibri"/>
                <a:ea typeface="Calibri"/>
                <a:cs typeface="Calibri"/>
                <a:sym typeface="Calibri"/>
              </a:rPr>
              <a:t>Eliminating barriers for persons with disabilities in relation to the preventative measures for COVID-19</a:t>
            </a:r>
            <a:endParaRPr lang="en-US" sz="1200" dirty="0">
              <a:solidFill>
                <a:srgbClr val="0090D0"/>
              </a:solidFill>
            </a:endParaRPr>
          </a:p>
        </p:txBody>
      </p:sp>
      <p:pic>
        <p:nvPicPr>
          <p:cNvPr id="9" name="Google Shape;93;p1" descr="Text&#10;&#10;Description automatically generated">
            <a:extLst>
              <a:ext uri="{FF2B5EF4-FFF2-40B4-BE49-F238E27FC236}">
                <a16:creationId xmlns:a16="http://schemas.microsoft.com/office/drawing/2014/main" id="{F9A45DCE-5ECD-DF47-8CE5-40C9E76F7BFD}"/>
              </a:ext>
            </a:extLst>
          </p:cNvPr>
          <p:cNvPicPr preferRelativeResize="0"/>
          <p:nvPr/>
        </p:nvPicPr>
        <p:blipFill rotWithShape="1">
          <a:blip r:embed="rId4">
            <a:alphaModFix/>
          </a:blip>
          <a:srcRect/>
          <a:stretch/>
        </p:blipFill>
        <p:spPr>
          <a:xfrm>
            <a:off x="1521718" y="174158"/>
            <a:ext cx="1105595" cy="530765"/>
          </a:xfrm>
          <a:prstGeom prst="rect">
            <a:avLst/>
          </a:prstGeom>
          <a:noFill/>
          <a:ln>
            <a:noFill/>
          </a:ln>
        </p:spPr>
      </p:pic>
      <p:pic>
        <p:nvPicPr>
          <p:cNvPr id="10" name="Google Shape;94;p1">
            <a:extLst>
              <a:ext uri="{FF2B5EF4-FFF2-40B4-BE49-F238E27FC236}">
                <a16:creationId xmlns:a16="http://schemas.microsoft.com/office/drawing/2014/main" id="{5D0B0BF9-8D83-FF40-A6BC-C15702F775A7}"/>
              </a:ext>
            </a:extLst>
          </p:cNvPr>
          <p:cNvPicPr preferRelativeResize="0"/>
          <p:nvPr/>
        </p:nvPicPr>
        <p:blipFill>
          <a:blip r:embed="rId5">
            <a:alphaModFix/>
          </a:blip>
          <a:stretch>
            <a:fillRect/>
          </a:stretch>
        </p:blipFill>
        <p:spPr>
          <a:xfrm>
            <a:off x="268833" y="138799"/>
            <a:ext cx="1127528" cy="583346"/>
          </a:xfrm>
          <a:prstGeom prst="rect">
            <a:avLst/>
          </a:prstGeom>
          <a:noFill/>
          <a:ln>
            <a:noFill/>
          </a:ln>
        </p:spPr>
      </p:pic>
    </p:spTree>
    <p:extLst>
      <p:ext uri="{BB962C8B-B14F-4D97-AF65-F5344CB8AC3E}">
        <p14:creationId xmlns:p14="http://schemas.microsoft.com/office/powerpoint/2010/main" val="223841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45582A-B643-5A46-AEAA-B2E5D151B3B3}"/>
              </a:ext>
            </a:extLst>
          </p:cNvPr>
          <p:cNvSpPr txBox="1"/>
          <p:nvPr/>
        </p:nvSpPr>
        <p:spPr>
          <a:xfrm>
            <a:off x="2627313" y="2520000"/>
            <a:ext cx="4608512" cy="2357184"/>
          </a:xfrm>
          <a:prstGeom prst="rect">
            <a:avLst/>
          </a:prstGeom>
          <a:noFill/>
        </p:spPr>
        <p:txBody>
          <a:bodyPr wrap="square" rtlCol="0">
            <a:spAutoFit/>
          </a:bodyPr>
          <a:lstStyle/>
          <a:p>
            <a:pPr>
              <a:lnSpc>
                <a:spcPct val="107000"/>
              </a:lnSpc>
              <a:spcAft>
                <a:spcPts val="800"/>
              </a:spcAft>
            </a:pPr>
            <a:r>
              <a:rPr lang="en-US" sz="2400" b="1" dirty="0">
                <a:solidFill>
                  <a:schemeClr val="tx1"/>
                </a:solidFill>
                <a:latin typeface="Calibri" panose="020F0502020204030204" pitchFamily="34" charset="0"/>
                <a:cs typeface="Calibri" panose="020F0502020204030204" pitchFamily="34" charset="0"/>
              </a:rPr>
              <a:t>Cleaning frequently touched objects and surfaces</a:t>
            </a:r>
            <a:endParaRPr lang="en-GB" sz="2400" b="1" dirty="0">
              <a:solidFill>
                <a:schemeClr val="tx1"/>
              </a:solidFill>
              <a:latin typeface="Calibri" panose="020F0502020204030204" pitchFamily="34" charset="0"/>
              <a:cs typeface="Calibri" panose="020F0502020204030204" pitchFamily="34" charset="0"/>
            </a:endParaRPr>
          </a:p>
          <a:p>
            <a:pPr marL="457200">
              <a:lnSpc>
                <a:spcPct val="107000"/>
              </a:lnSpc>
            </a:pPr>
            <a:r>
              <a:rPr lang="en-US" sz="1600" dirty="0">
                <a:solidFill>
                  <a:schemeClr val="tx1"/>
                </a:solidFill>
                <a:latin typeface="Calibri" panose="020F0502020204030204" pitchFamily="34" charset="0"/>
                <a:cs typeface="Calibri" panose="020F0502020204030204" pitchFamily="34" charset="0"/>
              </a:rPr>
              <a:t> </a:t>
            </a: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Make a list of places which you frequently touch and remember to wipe it down with support from your personal assistant if need.</a:t>
            </a:r>
            <a:endParaRPr lang="en-GB" sz="1600" dirty="0">
              <a:solidFill>
                <a:schemeClr val="tx1"/>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3" name="Google Shape;225;p9" descr="A close up of a logo&#10;&#10;Description automatically generated">
            <a:extLst>
              <a:ext uri="{FF2B5EF4-FFF2-40B4-BE49-F238E27FC236}">
                <a16:creationId xmlns:a16="http://schemas.microsoft.com/office/drawing/2014/main" id="{D1559151-CF79-794C-AC88-218B4FD060C7}"/>
              </a:ext>
            </a:extLst>
          </p:cNvPr>
          <p:cNvPicPr preferRelativeResize="0"/>
          <p:nvPr/>
        </p:nvPicPr>
        <p:blipFill rotWithShape="1">
          <a:blip r:embed="rId2">
            <a:alphaModFix/>
          </a:blip>
          <a:srcRect/>
          <a:stretch/>
        </p:blipFill>
        <p:spPr>
          <a:xfrm>
            <a:off x="323850" y="2520000"/>
            <a:ext cx="2362048" cy="2362048"/>
          </a:xfrm>
          <a:prstGeom prst="rect">
            <a:avLst/>
          </a:prstGeom>
          <a:noFill/>
          <a:ln>
            <a:noFill/>
          </a:ln>
        </p:spPr>
      </p:pic>
      <p:pic>
        <p:nvPicPr>
          <p:cNvPr id="4" name="Google Shape;93;p1" descr="Text&#10;&#10;Description automatically generated">
            <a:extLst>
              <a:ext uri="{FF2B5EF4-FFF2-40B4-BE49-F238E27FC236}">
                <a16:creationId xmlns:a16="http://schemas.microsoft.com/office/drawing/2014/main" id="{1214461D-137F-B842-B966-2A3B2D4B382C}"/>
              </a:ext>
            </a:extLst>
          </p:cNvPr>
          <p:cNvPicPr preferRelativeResize="0"/>
          <p:nvPr/>
        </p:nvPicPr>
        <p:blipFill rotWithShape="1">
          <a:blip r:embed="rId3">
            <a:alphaModFix/>
          </a:blip>
          <a:srcRect/>
          <a:stretch/>
        </p:blipFill>
        <p:spPr>
          <a:xfrm>
            <a:off x="1521718" y="174158"/>
            <a:ext cx="1105595" cy="530765"/>
          </a:xfrm>
          <a:prstGeom prst="rect">
            <a:avLst/>
          </a:prstGeom>
          <a:noFill/>
          <a:ln>
            <a:noFill/>
          </a:ln>
        </p:spPr>
      </p:pic>
      <p:pic>
        <p:nvPicPr>
          <p:cNvPr id="5" name="Google Shape;94;p1">
            <a:extLst>
              <a:ext uri="{FF2B5EF4-FFF2-40B4-BE49-F238E27FC236}">
                <a16:creationId xmlns:a16="http://schemas.microsoft.com/office/drawing/2014/main" id="{0FFE3435-68C1-E148-9983-CEE2F8FE3EC7}"/>
              </a:ext>
            </a:extLst>
          </p:cNvPr>
          <p:cNvPicPr preferRelativeResize="0"/>
          <p:nvPr/>
        </p:nvPicPr>
        <p:blipFill>
          <a:blip r:embed="rId4">
            <a:alphaModFix/>
          </a:blip>
          <a:stretch>
            <a:fillRect/>
          </a:stretch>
        </p:blipFill>
        <p:spPr>
          <a:xfrm>
            <a:off x="268833" y="138799"/>
            <a:ext cx="1127528" cy="583346"/>
          </a:xfrm>
          <a:prstGeom prst="rect">
            <a:avLst/>
          </a:prstGeom>
          <a:noFill/>
          <a:ln>
            <a:noFill/>
          </a:ln>
        </p:spPr>
      </p:pic>
      <p:sp>
        <p:nvSpPr>
          <p:cNvPr id="6" name="TextBox 5">
            <a:extLst>
              <a:ext uri="{FF2B5EF4-FFF2-40B4-BE49-F238E27FC236}">
                <a16:creationId xmlns:a16="http://schemas.microsoft.com/office/drawing/2014/main" id="{E1E40683-6317-E640-A3BF-47590FE89FBE}"/>
              </a:ext>
            </a:extLst>
          </p:cNvPr>
          <p:cNvSpPr txBox="1"/>
          <p:nvPr/>
        </p:nvSpPr>
        <p:spPr>
          <a:xfrm>
            <a:off x="2897068" y="205380"/>
            <a:ext cx="4026460" cy="461665"/>
          </a:xfrm>
          <a:prstGeom prst="rect">
            <a:avLst/>
          </a:prstGeom>
          <a:noFill/>
        </p:spPr>
        <p:txBody>
          <a:bodyPr wrap="square" rtlCol="0">
            <a:spAutoFit/>
          </a:bodyPr>
          <a:lstStyle/>
          <a:p>
            <a:r>
              <a:rPr lang="en-GB" sz="1200" b="1" dirty="0">
                <a:solidFill>
                  <a:srgbClr val="0090D0"/>
                </a:solidFill>
                <a:latin typeface="Calibri"/>
                <a:ea typeface="Calibri"/>
                <a:cs typeface="Calibri"/>
                <a:sym typeface="Calibri"/>
              </a:rPr>
              <a:t>Eliminating barriers for persons with disabilities in relation to the preventative measures for COVID-19</a:t>
            </a:r>
            <a:endParaRPr lang="en-US" sz="1200" dirty="0">
              <a:solidFill>
                <a:srgbClr val="0090D0"/>
              </a:solidFill>
            </a:endParaRPr>
          </a:p>
        </p:txBody>
      </p:sp>
      <p:sp>
        <p:nvSpPr>
          <p:cNvPr id="7" name="TextBox 6">
            <a:extLst>
              <a:ext uri="{FF2B5EF4-FFF2-40B4-BE49-F238E27FC236}">
                <a16:creationId xmlns:a16="http://schemas.microsoft.com/office/drawing/2014/main" id="{D13EC07E-BA36-3547-B5FD-EE7C00CC2C9E}"/>
              </a:ext>
            </a:extLst>
          </p:cNvPr>
          <p:cNvSpPr txBox="1"/>
          <p:nvPr/>
        </p:nvSpPr>
        <p:spPr>
          <a:xfrm>
            <a:off x="358775" y="1025525"/>
            <a:ext cx="6326838" cy="369332"/>
          </a:xfrm>
          <a:prstGeom prst="rect">
            <a:avLst/>
          </a:prstGeom>
          <a:noFill/>
        </p:spPr>
        <p:txBody>
          <a:bodyPr wrap="square" rtlCol="0">
            <a:spAutoFit/>
          </a:bodyPr>
          <a:lstStyle/>
          <a:p>
            <a:r>
              <a:rPr lang="en-US" sz="1800" b="1" dirty="0">
                <a:solidFill>
                  <a:schemeClr val="tx1"/>
                </a:solidFill>
                <a:latin typeface="Calibri" panose="020F0502020204030204" pitchFamily="34" charset="0"/>
                <a:cs typeface="Calibri" panose="020F0502020204030204" pitchFamily="34" charset="0"/>
              </a:rPr>
              <a:t>Persons with physical impairment:  </a:t>
            </a:r>
            <a:r>
              <a:rPr lang="en-US" sz="1800" b="1" dirty="0">
                <a:solidFill>
                  <a:srgbClr val="0090D0"/>
                </a:solidFill>
                <a:latin typeface="Calibri" panose="020F0502020204030204" pitchFamily="34" charset="0"/>
                <a:cs typeface="Calibri" panose="020F0502020204030204" pitchFamily="34" charset="0"/>
              </a:rPr>
              <a:t>CONTINUED </a:t>
            </a:r>
            <a:endParaRPr lang="en-US" sz="1800" b="1" dirty="0">
              <a:solidFill>
                <a:schemeClr val="tx1"/>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350371C-BBC3-264F-9B26-1D9724614D06}"/>
              </a:ext>
            </a:extLst>
          </p:cNvPr>
          <p:cNvPicPr>
            <a:picLocks noChangeAspect="1"/>
          </p:cNvPicPr>
          <p:nvPr/>
        </p:nvPicPr>
        <p:blipFill>
          <a:blip r:embed="rId5"/>
          <a:stretch>
            <a:fillRect/>
          </a:stretch>
        </p:blipFill>
        <p:spPr>
          <a:xfrm>
            <a:off x="0" y="9652528"/>
            <a:ext cx="7559676" cy="1067248"/>
          </a:xfrm>
          <a:prstGeom prst="rect">
            <a:avLst/>
          </a:prstGeom>
        </p:spPr>
      </p:pic>
    </p:spTree>
    <p:extLst>
      <p:ext uri="{BB962C8B-B14F-4D97-AF65-F5344CB8AC3E}">
        <p14:creationId xmlns:p14="http://schemas.microsoft.com/office/powerpoint/2010/main" val="159828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2E74234-1DBF-E348-BD9D-72964F5BC845}"/>
              </a:ext>
            </a:extLst>
          </p:cNvPr>
          <p:cNvPicPr>
            <a:picLocks noChangeAspect="1"/>
          </p:cNvPicPr>
          <p:nvPr/>
        </p:nvPicPr>
        <p:blipFill>
          <a:blip r:embed="rId2"/>
          <a:stretch>
            <a:fillRect/>
          </a:stretch>
        </p:blipFill>
        <p:spPr>
          <a:xfrm>
            <a:off x="0" y="9652528"/>
            <a:ext cx="7559676" cy="1067248"/>
          </a:xfrm>
          <a:prstGeom prst="rect">
            <a:avLst/>
          </a:prstGeom>
        </p:spPr>
      </p:pic>
      <p:sp>
        <p:nvSpPr>
          <p:cNvPr id="4" name="TextBox 3">
            <a:extLst>
              <a:ext uri="{FF2B5EF4-FFF2-40B4-BE49-F238E27FC236}">
                <a16:creationId xmlns:a16="http://schemas.microsoft.com/office/drawing/2014/main" id="{61CFAA0E-51F8-DB4B-9875-4687B5E3BB6F}"/>
              </a:ext>
            </a:extLst>
          </p:cNvPr>
          <p:cNvSpPr txBox="1"/>
          <p:nvPr/>
        </p:nvSpPr>
        <p:spPr>
          <a:xfrm>
            <a:off x="358775" y="1025525"/>
            <a:ext cx="6326838" cy="1384995"/>
          </a:xfrm>
          <a:prstGeom prst="rect">
            <a:avLst/>
          </a:prstGeom>
          <a:noFill/>
        </p:spPr>
        <p:txBody>
          <a:bodyPr wrap="square" rtlCol="0">
            <a:spAutoFit/>
          </a:bodyPr>
          <a:lstStyle/>
          <a:p>
            <a:r>
              <a:rPr lang="en-US" sz="2800" b="1" dirty="0">
                <a:solidFill>
                  <a:schemeClr val="tx1"/>
                </a:solidFill>
                <a:latin typeface="Calibri" panose="020F0502020204030204" pitchFamily="34" charset="0"/>
                <a:cs typeface="Calibri" panose="020F0502020204030204" pitchFamily="34" charset="0"/>
              </a:rPr>
              <a:t>Persons with disabilities who are deaf blind or who have other have high support needs</a:t>
            </a:r>
          </a:p>
        </p:txBody>
      </p:sp>
      <p:sp>
        <p:nvSpPr>
          <p:cNvPr id="2" name="TextBox 1">
            <a:extLst>
              <a:ext uri="{FF2B5EF4-FFF2-40B4-BE49-F238E27FC236}">
                <a16:creationId xmlns:a16="http://schemas.microsoft.com/office/drawing/2014/main" id="{44E3992B-409C-124D-AFD1-E866FFC58F3C}"/>
              </a:ext>
            </a:extLst>
          </p:cNvPr>
          <p:cNvSpPr txBox="1"/>
          <p:nvPr/>
        </p:nvSpPr>
        <p:spPr>
          <a:xfrm>
            <a:off x="2657293" y="2520000"/>
            <a:ext cx="4608512" cy="7798225"/>
          </a:xfrm>
          <a:prstGeom prst="rect">
            <a:avLst/>
          </a:prstGeom>
          <a:noFill/>
        </p:spPr>
        <p:txBody>
          <a:bodyPr wrap="square" rtlCol="0">
            <a:spAutoFit/>
          </a:bodyPr>
          <a:lstStyle/>
          <a:p>
            <a:pPr lvl="0">
              <a:lnSpc>
                <a:spcPct val="107000"/>
              </a:lnSpc>
            </a:pPr>
            <a:r>
              <a:rPr lang="en-US" sz="2400" b="1" dirty="0">
                <a:solidFill>
                  <a:schemeClr val="tx1"/>
                </a:solidFill>
                <a:latin typeface="Calibri" panose="020F0502020204030204" pitchFamily="34" charset="0"/>
                <a:cs typeface="Calibri" panose="020F0502020204030204" pitchFamily="34" charset="0"/>
              </a:rPr>
              <a:t>Maintaining one-meter distance</a:t>
            </a:r>
          </a:p>
          <a:p>
            <a:pPr lvl="0">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Ensure that the environment where the person with disability is, e.g., in quarantine or isolation at home, is frequently wiped down and sanitized. </a:t>
            </a:r>
            <a:endParaRPr lang="en-GB" sz="1600" dirty="0">
              <a:solidFill>
                <a:schemeClr val="tx1"/>
              </a:solidFill>
              <a:latin typeface="Calibri" panose="020F0502020204030204" pitchFamily="34" charset="0"/>
              <a:cs typeface="Calibri" panose="020F0502020204030204" pitchFamily="34" charset="0"/>
            </a:endParaRPr>
          </a:p>
          <a:p>
            <a:pPr>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 </a:t>
            </a:r>
          </a:p>
          <a:p>
            <a:pPr>
              <a:lnSpc>
                <a:spcPct val="107000"/>
              </a:lnSpc>
              <a:spcAft>
                <a:spcPts val="800"/>
              </a:spcAft>
            </a:pPr>
            <a:endParaRPr lang="en-US" dirty="0">
              <a:solidFill>
                <a:schemeClr val="tx1"/>
              </a:solidFill>
              <a:latin typeface="Calibri" panose="020F0502020204030204" pitchFamily="34" charset="0"/>
              <a:cs typeface="Calibri" panose="020F0502020204030204" pitchFamily="34" charset="0"/>
            </a:endParaRPr>
          </a:p>
          <a:p>
            <a:pPr lvl="0">
              <a:lnSpc>
                <a:spcPct val="107000"/>
              </a:lnSpc>
            </a:pPr>
            <a:r>
              <a:rPr lang="en-US" sz="2400" b="1" dirty="0">
                <a:solidFill>
                  <a:schemeClr val="tx1"/>
                </a:solidFill>
                <a:latin typeface="Calibri" panose="020F0502020204030204" pitchFamily="34" charset="0"/>
                <a:cs typeface="Calibri" panose="020F0502020204030204" pitchFamily="34" charset="0"/>
              </a:rPr>
              <a:t>Limiting time spent in enclosed or crowded spaces</a:t>
            </a:r>
          </a:p>
          <a:p>
            <a:pPr lvl="0">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This is difficult for the deaf blind to practice in terms of the need for constant touch and communication. Stay at home unless the need is urgent to leave your house.</a:t>
            </a:r>
          </a:p>
          <a:p>
            <a:pPr lvl="0">
              <a:lnSpc>
                <a:spcPct val="107000"/>
              </a:lnSpc>
            </a:pP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When leaving the house, go with your personal assistant.</a:t>
            </a:r>
          </a:p>
          <a:p>
            <a:pPr marL="342900" lvl="0" indent="-342900">
              <a:lnSpc>
                <a:spcPct val="107000"/>
              </a:lnSpc>
              <a:buFont typeface="Symbol" pitchFamily="2" charset="2"/>
              <a:buChar char=""/>
            </a:pPr>
            <a:endParaRPr lang="en-US" dirty="0">
              <a:solidFill>
                <a:schemeClr val="tx1"/>
              </a:solidFill>
              <a:latin typeface="Calibri" panose="020F0502020204030204" pitchFamily="34" charset="0"/>
              <a:cs typeface="Calibri" panose="020F0502020204030204" pitchFamily="34" charset="0"/>
            </a:endParaRPr>
          </a:p>
          <a:p>
            <a:pPr marL="685800">
              <a:lnSpc>
                <a:spcPct val="107000"/>
              </a:lnSpc>
            </a:pPr>
            <a:endParaRPr lang="en-GB" dirty="0">
              <a:solidFill>
                <a:schemeClr val="tx1"/>
              </a:solidFill>
              <a:latin typeface="Calibri" panose="020F0502020204030204" pitchFamily="34" charset="0"/>
              <a:cs typeface="Calibri" panose="020F0502020204030204" pitchFamily="34" charset="0"/>
            </a:endParaRPr>
          </a:p>
          <a:p>
            <a:pPr lvl="0">
              <a:lnSpc>
                <a:spcPct val="107000"/>
              </a:lnSpc>
            </a:pPr>
            <a:r>
              <a:rPr lang="en-US" sz="2400" b="1" dirty="0">
                <a:solidFill>
                  <a:schemeClr val="tx1"/>
                </a:solidFill>
                <a:latin typeface="Calibri" panose="020F0502020204030204" pitchFamily="34" charset="0"/>
                <a:cs typeface="Calibri" panose="020F0502020204030204" pitchFamily="34" charset="0"/>
              </a:rPr>
              <a:t>Cleaning frequently touched objects and surfaces</a:t>
            </a:r>
          </a:p>
          <a:p>
            <a:pPr lvl="0">
              <a:lnSpc>
                <a:spcPct val="107000"/>
              </a:lnSpc>
            </a:pPr>
            <a:endParaRPr lang="en-GB" sz="1600" b="1"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Ensure that your </a:t>
            </a:r>
            <a:r>
              <a:rPr lang="en-US" sz="1600" dirty="0" err="1">
                <a:solidFill>
                  <a:schemeClr val="tx1"/>
                </a:solidFill>
                <a:latin typeface="Calibri" panose="020F0502020204030204" pitchFamily="34" charset="0"/>
                <a:cs typeface="Calibri" panose="020F0502020204030204" pitchFamily="34" charset="0"/>
              </a:rPr>
              <a:t>carer</a:t>
            </a:r>
            <a:r>
              <a:rPr lang="en-US" sz="1600" dirty="0">
                <a:solidFill>
                  <a:schemeClr val="tx1"/>
                </a:solidFill>
                <a:latin typeface="Calibri" panose="020F0502020204030204" pitchFamily="34" charset="0"/>
                <a:cs typeface="Calibri" panose="020F0502020204030204" pitchFamily="34" charset="0"/>
              </a:rPr>
              <a:t> thoroughly washes his or her hands before and after wiping down your assistive devices such as wheelchairs and other equipment.</a:t>
            </a:r>
            <a:endParaRPr lang="en-GB" sz="1600" dirty="0">
              <a:solidFill>
                <a:schemeClr val="tx1"/>
              </a:solidFill>
              <a:latin typeface="Calibri" panose="020F0502020204030204" pitchFamily="34" charset="0"/>
              <a:cs typeface="Calibri" panose="020F0502020204030204" pitchFamily="34" charset="0"/>
            </a:endParaRPr>
          </a:p>
        </p:txBody>
      </p:sp>
      <p:pic>
        <p:nvPicPr>
          <p:cNvPr id="5" name="Google Shape;225;p9" descr="A close up of a logo&#10;&#10;Description automatically generated">
            <a:extLst>
              <a:ext uri="{FF2B5EF4-FFF2-40B4-BE49-F238E27FC236}">
                <a16:creationId xmlns:a16="http://schemas.microsoft.com/office/drawing/2014/main" id="{A1C77F20-E776-3C45-B607-F863FED61C8F}"/>
              </a:ext>
            </a:extLst>
          </p:cNvPr>
          <p:cNvPicPr preferRelativeResize="0"/>
          <p:nvPr/>
        </p:nvPicPr>
        <p:blipFill rotWithShape="1">
          <a:blip r:embed="rId3">
            <a:alphaModFix/>
          </a:blip>
          <a:srcRect/>
          <a:stretch/>
        </p:blipFill>
        <p:spPr>
          <a:xfrm>
            <a:off x="253846" y="7628694"/>
            <a:ext cx="2298516" cy="2333720"/>
          </a:xfrm>
          <a:prstGeom prst="rect">
            <a:avLst/>
          </a:prstGeom>
          <a:noFill/>
          <a:ln>
            <a:noFill/>
          </a:ln>
        </p:spPr>
      </p:pic>
      <p:pic>
        <p:nvPicPr>
          <p:cNvPr id="7" name="Google Shape;220;p9" descr="A close up of a person&#10;&#10;Description automatically generated">
            <a:extLst>
              <a:ext uri="{FF2B5EF4-FFF2-40B4-BE49-F238E27FC236}">
                <a16:creationId xmlns:a16="http://schemas.microsoft.com/office/drawing/2014/main" id="{7649A3FC-53F7-DE4E-A670-961351DBFDD7}"/>
              </a:ext>
            </a:extLst>
          </p:cNvPr>
          <p:cNvPicPr preferRelativeResize="0"/>
          <p:nvPr/>
        </p:nvPicPr>
        <p:blipFill rotWithShape="1">
          <a:blip r:embed="rId4">
            <a:alphaModFix/>
          </a:blip>
          <a:srcRect/>
          <a:stretch/>
        </p:blipFill>
        <p:spPr>
          <a:xfrm>
            <a:off x="265266" y="2548329"/>
            <a:ext cx="2298517" cy="2333720"/>
          </a:xfrm>
          <a:prstGeom prst="rect">
            <a:avLst/>
          </a:prstGeom>
          <a:noFill/>
          <a:ln>
            <a:noFill/>
          </a:ln>
        </p:spPr>
      </p:pic>
      <p:pic>
        <p:nvPicPr>
          <p:cNvPr id="8" name="Google Shape;222;p9" descr="A cartoon of a person&#10;&#10;Description automatically generated">
            <a:extLst>
              <a:ext uri="{FF2B5EF4-FFF2-40B4-BE49-F238E27FC236}">
                <a16:creationId xmlns:a16="http://schemas.microsoft.com/office/drawing/2014/main" id="{677EBC27-12D2-7141-A910-FBB3CC71E26B}"/>
              </a:ext>
            </a:extLst>
          </p:cNvPr>
          <p:cNvPicPr preferRelativeResize="0"/>
          <p:nvPr/>
        </p:nvPicPr>
        <p:blipFill rotWithShape="1">
          <a:blip r:embed="rId5">
            <a:alphaModFix/>
          </a:blip>
          <a:srcRect/>
          <a:stretch/>
        </p:blipFill>
        <p:spPr>
          <a:xfrm>
            <a:off x="253845" y="4864487"/>
            <a:ext cx="2298516" cy="2333720"/>
          </a:xfrm>
          <a:prstGeom prst="rect">
            <a:avLst/>
          </a:prstGeom>
          <a:noFill/>
          <a:ln>
            <a:noFill/>
          </a:ln>
        </p:spPr>
      </p:pic>
      <p:pic>
        <p:nvPicPr>
          <p:cNvPr id="10" name="Google Shape;93;p1" descr="Text&#10;&#10;Description automatically generated">
            <a:extLst>
              <a:ext uri="{FF2B5EF4-FFF2-40B4-BE49-F238E27FC236}">
                <a16:creationId xmlns:a16="http://schemas.microsoft.com/office/drawing/2014/main" id="{EF9877D4-4A16-2848-BB4F-DD2765A26BDF}"/>
              </a:ext>
            </a:extLst>
          </p:cNvPr>
          <p:cNvPicPr preferRelativeResize="0"/>
          <p:nvPr/>
        </p:nvPicPr>
        <p:blipFill rotWithShape="1">
          <a:blip r:embed="rId6">
            <a:alphaModFix/>
          </a:blip>
          <a:srcRect/>
          <a:stretch/>
        </p:blipFill>
        <p:spPr>
          <a:xfrm>
            <a:off x="1521718" y="174158"/>
            <a:ext cx="1105595" cy="530765"/>
          </a:xfrm>
          <a:prstGeom prst="rect">
            <a:avLst/>
          </a:prstGeom>
          <a:noFill/>
          <a:ln>
            <a:noFill/>
          </a:ln>
        </p:spPr>
      </p:pic>
      <p:pic>
        <p:nvPicPr>
          <p:cNvPr id="11" name="Google Shape;94;p1">
            <a:extLst>
              <a:ext uri="{FF2B5EF4-FFF2-40B4-BE49-F238E27FC236}">
                <a16:creationId xmlns:a16="http://schemas.microsoft.com/office/drawing/2014/main" id="{9B8FF090-1F64-8044-AC5E-6825588AE1B2}"/>
              </a:ext>
            </a:extLst>
          </p:cNvPr>
          <p:cNvPicPr preferRelativeResize="0"/>
          <p:nvPr/>
        </p:nvPicPr>
        <p:blipFill>
          <a:blip r:embed="rId7">
            <a:alphaModFix/>
          </a:blip>
          <a:stretch>
            <a:fillRect/>
          </a:stretch>
        </p:blipFill>
        <p:spPr>
          <a:xfrm>
            <a:off x="268833" y="138799"/>
            <a:ext cx="1127528" cy="583346"/>
          </a:xfrm>
          <a:prstGeom prst="rect">
            <a:avLst/>
          </a:prstGeom>
          <a:noFill/>
          <a:ln>
            <a:noFill/>
          </a:ln>
        </p:spPr>
      </p:pic>
      <p:sp>
        <p:nvSpPr>
          <p:cNvPr id="12" name="TextBox 11">
            <a:extLst>
              <a:ext uri="{FF2B5EF4-FFF2-40B4-BE49-F238E27FC236}">
                <a16:creationId xmlns:a16="http://schemas.microsoft.com/office/drawing/2014/main" id="{7C412A9F-9D9E-F344-90CA-6908E6A7DF45}"/>
              </a:ext>
            </a:extLst>
          </p:cNvPr>
          <p:cNvSpPr txBox="1"/>
          <p:nvPr/>
        </p:nvSpPr>
        <p:spPr>
          <a:xfrm>
            <a:off x="2897068" y="205380"/>
            <a:ext cx="4026460" cy="461665"/>
          </a:xfrm>
          <a:prstGeom prst="rect">
            <a:avLst/>
          </a:prstGeom>
          <a:noFill/>
        </p:spPr>
        <p:txBody>
          <a:bodyPr wrap="square" rtlCol="0">
            <a:spAutoFit/>
          </a:bodyPr>
          <a:lstStyle/>
          <a:p>
            <a:r>
              <a:rPr lang="en-GB" sz="1200" b="1" dirty="0">
                <a:solidFill>
                  <a:srgbClr val="0090D0"/>
                </a:solidFill>
                <a:latin typeface="Calibri"/>
                <a:ea typeface="Calibri"/>
                <a:cs typeface="Calibri"/>
                <a:sym typeface="Calibri"/>
              </a:rPr>
              <a:t>Eliminating barriers for persons with disabilities in relation to the preventative measures for COVID-19</a:t>
            </a:r>
            <a:endParaRPr lang="en-US" sz="1200" dirty="0">
              <a:solidFill>
                <a:srgbClr val="0090D0"/>
              </a:solidFill>
            </a:endParaRPr>
          </a:p>
        </p:txBody>
      </p:sp>
    </p:spTree>
    <p:extLst>
      <p:ext uri="{BB962C8B-B14F-4D97-AF65-F5344CB8AC3E}">
        <p14:creationId xmlns:p14="http://schemas.microsoft.com/office/powerpoint/2010/main" val="96169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9A3F4-8BEC-9549-AC1D-08613EB5D340}"/>
              </a:ext>
            </a:extLst>
          </p:cNvPr>
          <p:cNvSpPr txBox="1"/>
          <p:nvPr/>
        </p:nvSpPr>
        <p:spPr>
          <a:xfrm>
            <a:off x="2627313" y="2520000"/>
            <a:ext cx="4608512" cy="4428072"/>
          </a:xfrm>
          <a:prstGeom prst="rect">
            <a:avLst/>
          </a:prstGeom>
          <a:noFill/>
        </p:spPr>
        <p:txBody>
          <a:bodyPr wrap="square" rtlCol="0">
            <a:spAutoFit/>
          </a:bodyPr>
          <a:lstStyle/>
          <a:p>
            <a:pPr lvl="0">
              <a:lnSpc>
                <a:spcPct val="107000"/>
              </a:lnSpc>
            </a:pPr>
            <a:r>
              <a:rPr lang="en-NZ" sz="2400" b="1" dirty="0">
                <a:solidFill>
                  <a:schemeClr val="tx1"/>
                </a:solidFill>
                <a:latin typeface="Calibri" panose="020F0502020204030204" pitchFamily="34" charset="0"/>
                <a:cs typeface="Calibri" panose="020F0502020204030204" pitchFamily="34" charset="0"/>
              </a:rPr>
              <a:t>Avoiding touching our faces</a:t>
            </a:r>
            <a:endParaRPr lang="en-GB" sz="2400" b="1"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Touch is a vital component in communication.</a:t>
            </a:r>
          </a:p>
          <a:p>
            <a:pPr lvl="0">
              <a:lnSpc>
                <a:spcPct val="107000"/>
              </a:lnSpc>
            </a:pPr>
            <a:endParaRPr lang="en-GB" sz="1600" dirty="0">
              <a:solidFill>
                <a:schemeClr val="tx1"/>
              </a:solidFill>
              <a:latin typeface="Calibri" panose="020F0502020204030204" pitchFamily="34" charset="0"/>
              <a:cs typeface="Calibri" panose="020F0502020204030204" pitchFamily="34" charset="0"/>
            </a:endParaRPr>
          </a:p>
          <a:p>
            <a:pPr lvl="0">
              <a:lnSpc>
                <a:spcPct val="107000"/>
              </a:lnSpc>
            </a:pPr>
            <a:r>
              <a:rPr lang="en-US" sz="1600" dirty="0">
                <a:solidFill>
                  <a:schemeClr val="tx1"/>
                </a:solidFill>
                <a:latin typeface="Calibri" panose="020F0502020204030204" pitchFamily="34" charset="0"/>
                <a:cs typeface="Calibri" panose="020F0502020204030204" pitchFamily="34" charset="0"/>
              </a:rPr>
              <a:t>Ensure that you keep away from touching your face and always sanitize or wash your hands thoroughly after every task.</a:t>
            </a:r>
            <a:endParaRPr lang="en-GB" sz="1600" dirty="0">
              <a:solidFill>
                <a:schemeClr val="tx1"/>
              </a:solidFill>
              <a:latin typeface="Calibri" panose="020F0502020204030204" pitchFamily="34" charset="0"/>
              <a:cs typeface="Calibri" panose="020F0502020204030204" pitchFamily="34" charset="0"/>
            </a:endParaRPr>
          </a:p>
          <a:p>
            <a:pPr marL="457200">
              <a:lnSpc>
                <a:spcPct val="107000"/>
              </a:lnSpc>
            </a:pPr>
            <a:endParaRPr lang="en-US" dirty="0">
              <a:solidFill>
                <a:schemeClr val="tx1"/>
              </a:solidFill>
              <a:latin typeface="Calibri" panose="020F0502020204030204" pitchFamily="34" charset="0"/>
              <a:cs typeface="Calibri" panose="020F0502020204030204" pitchFamily="34" charset="0"/>
            </a:endParaRPr>
          </a:p>
          <a:p>
            <a:pPr marL="457200">
              <a:lnSpc>
                <a:spcPct val="107000"/>
              </a:lnSpc>
            </a:pPr>
            <a:endParaRPr lang="en-US" dirty="0">
              <a:solidFill>
                <a:schemeClr val="tx1"/>
              </a:solidFill>
              <a:latin typeface="Calibri" panose="020F0502020204030204" pitchFamily="34" charset="0"/>
              <a:cs typeface="Calibri" panose="020F0502020204030204" pitchFamily="34" charset="0"/>
            </a:endParaRPr>
          </a:p>
          <a:p>
            <a:pPr marL="457200">
              <a:lnSpc>
                <a:spcPct val="107000"/>
              </a:lnSpc>
            </a:pPr>
            <a:endParaRPr lang="en-US" dirty="0">
              <a:solidFill>
                <a:schemeClr val="tx1"/>
              </a:solidFill>
              <a:latin typeface="Calibri" panose="020F0502020204030204" pitchFamily="34" charset="0"/>
              <a:cs typeface="Calibri" panose="020F0502020204030204" pitchFamily="34" charset="0"/>
            </a:endParaRPr>
          </a:p>
          <a:p>
            <a:pPr marL="457200">
              <a:lnSpc>
                <a:spcPct val="107000"/>
              </a:lnSpc>
            </a:pPr>
            <a:endParaRPr lang="en-US" dirty="0">
              <a:solidFill>
                <a:schemeClr val="tx1"/>
              </a:solidFill>
              <a:latin typeface="Calibri" panose="020F0502020204030204" pitchFamily="34" charset="0"/>
              <a:cs typeface="Calibri" panose="020F0502020204030204" pitchFamily="34" charset="0"/>
            </a:endParaRPr>
          </a:p>
          <a:p>
            <a:pPr marL="457200">
              <a:lnSpc>
                <a:spcPct val="107000"/>
              </a:lnSpc>
            </a:pPr>
            <a:endParaRPr lang="en-US" dirty="0">
              <a:solidFill>
                <a:schemeClr val="tx1"/>
              </a:solidFill>
              <a:latin typeface="Calibri" panose="020F0502020204030204" pitchFamily="34" charset="0"/>
              <a:cs typeface="Calibri" panose="020F0502020204030204" pitchFamily="34" charset="0"/>
            </a:endParaRPr>
          </a:p>
          <a:p>
            <a:pPr marL="457200">
              <a:lnSpc>
                <a:spcPct val="107000"/>
              </a:lnSpc>
            </a:pPr>
            <a:r>
              <a:rPr lang="en-US" dirty="0">
                <a:solidFill>
                  <a:schemeClr val="tx1"/>
                </a:solidFill>
                <a:latin typeface="Calibri" panose="020F0502020204030204" pitchFamily="34" charset="0"/>
                <a:cs typeface="Calibri" panose="020F0502020204030204" pitchFamily="34" charset="0"/>
              </a:rPr>
              <a:t> </a:t>
            </a:r>
            <a:endParaRPr lang="en-GB" dirty="0">
              <a:solidFill>
                <a:schemeClr val="tx1"/>
              </a:solidFill>
              <a:latin typeface="Calibri" panose="020F0502020204030204" pitchFamily="34" charset="0"/>
              <a:cs typeface="Calibri" panose="020F0502020204030204" pitchFamily="34" charset="0"/>
            </a:endParaRPr>
          </a:p>
          <a:p>
            <a:pPr lvl="0">
              <a:lnSpc>
                <a:spcPct val="107000"/>
              </a:lnSpc>
            </a:pPr>
            <a:r>
              <a:rPr lang="en-US" sz="2400" b="1" dirty="0">
                <a:solidFill>
                  <a:schemeClr val="tx1"/>
                </a:solidFill>
                <a:latin typeface="Calibri" panose="020F0502020204030204" pitchFamily="34" charset="0"/>
                <a:cs typeface="Calibri" panose="020F0502020204030204" pitchFamily="34" charset="0"/>
              </a:rPr>
              <a:t>Covering sneezes and coughs</a:t>
            </a:r>
            <a:endParaRPr lang="en-GB" sz="2400" b="1" dirty="0">
              <a:solidFill>
                <a:schemeClr val="tx1"/>
              </a:solidFill>
              <a:latin typeface="Calibri" panose="020F0502020204030204" pitchFamily="34" charset="0"/>
              <a:cs typeface="Calibri" panose="020F0502020204030204" pitchFamily="34" charset="0"/>
            </a:endParaRPr>
          </a:p>
          <a:p>
            <a:pPr lvl="0">
              <a:lnSpc>
                <a:spcPct val="107000"/>
              </a:lnSpc>
              <a:spcAft>
                <a:spcPts val="800"/>
              </a:spcAft>
            </a:pPr>
            <a:r>
              <a:rPr lang="en-US" sz="1600" dirty="0">
                <a:solidFill>
                  <a:schemeClr val="tx1"/>
                </a:solidFill>
                <a:latin typeface="Calibri" panose="020F0502020204030204" pitchFamily="34" charset="0"/>
                <a:cs typeface="Calibri" panose="020F0502020204030204" pitchFamily="34" charset="0"/>
              </a:rPr>
              <a:t>Keep your things neatly in one particular place to avoid touching of surfaces unnecessarily.</a:t>
            </a:r>
            <a:endParaRPr lang="en-GB" sz="1600" dirty="0">
              <a:solidFill>
                <a:schemeClr val="tx1"/>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6" name="Google Shape;217;p9" descr="Icon&#10;&#10;Description automatically generated">
            <a:extLst>
              <a:ext uri="{FF2B5EF4-FFF2-40B4-BE49-F238E27FC236}">
                <a16:creationId xmlns:a16="http://schemas.microsoft.com/office/drawing/2014/main" id="{B9779EAE-B596-E645-BAA9-235C26CD5FE8}"/>
              </a:ext>
            </a:extLst>
          </p:cNvPr>
          <p:cNvPicPr preferRelativeResize="0"/>
          <p:nvPr/>
        </p:nvPicPr>
        <p:blipFill rotWithShape="1">
          <a:blip r:embed="rId2">
            <a:alphaModFix/>
          </a:blip>
          <a:srcRect/>
          <a:stretch/>
        </p:blipFill>
        <p:spPr>
          <a:xfrm>
            <a:off x="259281" y="2520000"/>
            <a:ext cx="2362047" cy="2362047"/>
          </a:xfrm>
          <a:prstGeom prst="rect">
            <a:avLst/>
          </a:prstGeom>
          <a:noFill/>
          <a:ln>
            <a:noFill/>
          </a:ln>
        </p:spPr>
      </p:pic>
      <p:pic>
        <p:nvPicPr>
          <p:cNvPr id="7" name="Google Shape;216;p9" descr="A close up of a logo&#10;&#10;Description automatically generated">
            <a:extLst>
              <a:ext uri="{FF2B5EF4-FFF2-40B4-BE49-F238E27FC236}">
                <a16:creationId xmlns:a16="http://schemas.microsoft.com/office/drawing/2014/main" id="{7C639BFB-CAAD-9C49-BCA0-3487F0C0A018}"/>
              </a:ext>
            </a:extLst>
          </p:cNvPr>
          <p:cNvPicPr preferRelativeResize="0"/>
          <p:nvPr/>
        </p:nvPicPr>
        <p:blipFill rotWithShape="1">
          <a:blip r:embed="rId3">
            <a:alphaModFix/>
          </a:blip>
          <a:srcRect/>
          <a:stretch/>
        </p:blipFill>
        <p:spPr>
          <a:xfrm>
            <a:off x="225032" y="5098727"/>
            <a:ext cx="2342658" cy="2487776"/>
          </a:xfrm>
          <a:prstGeom prst="rect">
            <a:avLst/>
          </a:prstGeom>
          <a:noFill/>
          <a:ln>
            <a:noFill/>
          </a:ln>
        </p:spPr>
      </p:pic>
      <p:sp>
        <p:nvSpPr>
          <p:cNvPr id="8" name="TextBox 7">
            <a:extLst>
              <a:ext uri="{FF2B5EF4-FFF2-40B4-BE49-F238E27FC236}">
                <a16:creationId xmlns:a16="http://schemas.microsoft.com/office/drawing/2014/main" id="{C630D60D-5331-C741-B7E0-C3DCD2C3F7F2}"/>
              </a:ext>
            </a:extLst>
          </p:cNvPr>
          <p:cNvSpPr txBox="1"/>
          <p:nvPr/>
        </p:nvSpPr>
        <p:spPr>
          <a:xfrm>
            <a:off x="2897068" y="205380"/>
            <a:ext cx="4026460" cy="461665"/>
          </a:xfrm>
          <a:prstGeom prst="rect">
            <a:avLst/>
          </a:prstGeom>
          <a:noFill/>
        </p:spPr>
        <p:txBody>
          <a:bodyPr wrap="square" rtlCol="0">
            <a:spAutoFit/>
          </a:bodyPr>
          <a:lstStyle/>
          <a:p>
            <a:r>
              <a:rPr lang="en-GB" sz="1200" b="1" dirty="0">
                <a:solidFill>
                  <a:srgbClr val="0090D0"/>
                </a:solidFill>
                <a:latin typeface="Calibri"/>
                <a:ea typeface="Calibri"/>
                <a:cs typeface="Calibri"/>
                <a:sym typeface="Calibri"/>
              </a:rPr>
              <a:t>Eliminating barriers for persons with disabilities in relation to the preventative measures for COVID-19</a:t>
            </a:r>
            <a:endParaRPr lang="en-US" sz="1200" dirty="0">
              <a:solidFill>
                <a:srgbClr val="0090D0"/>
              </a:solidFill>
            </a:endParaRPr>
          </a:p>
        </p:txBody>
      </p:sp>
      <p:pic>
        <p:nvPicPr>
          <p:cNvPr id="9" name="Google Shape;93;p1" descr="Text&#10;&#10;Description automatically generated">
            <a:extLst>
              <a:ext uri="{FF2B5EF4-FFF2-40B4-BE49-F238E27FC236}">
                <a16:creationId xmlns:a16="http://schemas.microsoft.com/office/drawing/2014/main" id="{117F6ECC-F172-194D-B551-8BDD9DD6BB1F}"/>
              </a:ext>
            </a:extLst>
          </p:cNvPr>
          <p:cNvPicPr preferRelativeResize="0"/>
          <p:nvPr/>
        </p:nvPicPr>
        <p:blipFill rotWithShape="1">
          <a:blip r:embed="rId4">
            <a:alphaModFix/>
          </a:blip>
          <a:srcRect/>
          <a:stretch/>
        </p:blipFill>
        <p:spPr>
          <a:xfrm>
            <a:off x="1521718" y="174158"/>
            <a:ext cx="1105595" cy="530765"/>
          </a:xfrm>
          <a:prstGeom prst="rect">
            <a:avLst/>
          </a:prstGeom>
          <a:noFill/>
          <a:ln>
            <a:noFill/>
          </a:ln>
        </p:spPr>
      </p:pic>
      <p:pic>
        <p:nvPicPr>
          <p:cNvPr id="10" name="Google Shape;94;p1">
            <a:extLst>
              <a:ext uri="{FF2B5EF4-FFF2-40B4-BE49-F238E27FC236}">
                <a16:creationId xmlns:a16="http://schemas.microsoft.com/office/drawing/2014/main" id="{E200DDA3-1A0A-6346-9E4B-76D8F80504DB}"/>
              </a:ext>
            </a:extLst>
          </p:cNvPr>
          <p:cNvPicPr preferRelativeResize="0"/>
          <p:nvPr/>
        </p:nvPicPr>
        <p:blipFill>
          <a:blip r:embed="rId5">
            <a:alphaModFix/>
          </a:blip>
          <a:stretch>
            <a:fillRect/>
          </a:stretch>
        </p:blipFill>
        <p:spPr>
          <a:xfrm>
            <a:off x="268833" y="138799"/>
            <a:ext cx="1127528" cy="583346"/>
          </a:xfrm>
          <a:prstGeom prst="rect">
            <a:avLst/>
          </a:prstGeom>
          <a:noFill/>
          <a:ln>
            <a:noFill/>
          </a:ln>
        </p:spPr>
      </p:pic>
      <p:sp>
        <p:nvSpPr>
          <p:cNvPr id="11" name="TextBox 10">
            <a:extLst>
              <a:ext uri="{FF2B5EF4-FFF2-40B4-BE49-F238E27FC236}">
                <a16:creationId xmlns:a16="http://schemas.microsoft.com/office/drawing/2014/main" id="{FE09B892-3A22-B64F-AA13-3B869E39B5F2}"/>
              </a:ext>
            </a:extLst>
          </p:cNvPr>
          <p:cNvSpPr txBox="1"/>
          <p:nvPr/>
        </p:nvSpPr>
        <p:spPr>
          <a:xfrm>
            <a:off x="358775" y="1025525"/>
            <a:ext cx="6877050" cy="646331"/>
          </a:xfrm>
          <a:prstGeom prst="rect">
            <a:avLst/>
          </a:prstGeom>
          <a:noFill/>
        </p:spPr>
        <p:txBody>
          <a:bodyPr wrap="square" rtlCol="0">
            <a:spAutoFit/>
          </a:bodyPr>
          <a:lstStyle/>
          <a:p>
            <a:r>
              <a:rPr lang="en-US" sz="1800" b="1" dirty="0">
                <a:solidFill>
                  <a:schemeClr val="tx1"/>
                </a:solidFill>
                <a:latin typeface="Calibri" panose="020F0502020204030204" pitchFamily="34" charset="0"/>
                <a:cs typeface="Calibri" panose="020F0502020204030204" pitchFamily="34" charset="0"/>
              </a:rPr>
              <a:t>Persons with disabilities who are deaf blind or who have other have high support needs:  </a:t>
            </a:r>
            <a:r>
              <a:rPr lang="en-US" sz="1800" b="1" dirty="0">
                <a:solidFill>
                  <a:srgbClr val="0090D0"/>
                </a:solidFill>
                <a:latin typeface="Calibri" panose="020F0502020204030204" pitchFamily="34" charset="0"/>
                <a:cs typeface="Calibri" panose="020F0502020204030204" pitchFamily="34" charset="0"/>
              </a:rPr>
              <a:t>CONTINUED </a:t>
            </a:r>
            <a:endParaRPr lang="en-US" sz="1800" b="1"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A3DBB2D-2A68-2349-854E-C5575337A09B}"/>
              </a:ext>
            </a:extLst>
          </p:cNvPr>
          <p:cNvPicPr>
            <a:picLocks noChangeAspect="1"/>
          </p:cNvPicPr>
          <p:nvPr/>
        </p:nvPicPr>
        <p:blipFill>
          <a:blip r:embed="rId6"/>
          <a:stretch>
            <a:fillRect/>
          </a:stretch>
        </p:blipFill>
        <p:spPr>
          <a:xfrm>
            <a:off x="0" y="9652528"/>
            <a:ext cx="7559676" cy="1067248"/>
          </a:xfrm>
          <a:prstGeom prst="rect">
            <a:avLst/>
          </a:prstGeom>
        </p:spPr>
      </p:pic>
    </p:spTree>
    <p:extLst>
      <p:ext uri="{BB962C8B-B14F-4D97-AF65-F5344CB8AC3E}">
        <p14:creationId xmlns:p14="http://schemas.microsoft.com/office/powerpoint/2010/main" val="2493481921"/>
      </p:ext>
    </p:extLst>
  </p:cSld>
  <p:clrMapOvr>
    <a:masterClrMapping/>
  </p:clrMapOvr>
</p:sld>
</file>

<file path=ppt/theme/theme1.xml><?xml version="1.0" encoding="utf-8"?>
<a:theme xmlns:a="http://schemas.openxmlformats.org/drawingml/2006/main" name="Office Theme">
  <a:themeElements>
    <a:clrScheme name="WHO-Office">
      <a:dk1>
        <a:srgbClr val="000000"/>
      </a:dk1>
      <a:lt1>
        <a:srgbClr val="FFFFFF"/>
      </a:lt1>
      <a:dk2>
        <a:srgbClr val="323232"/>
      </a:dk2>
      <a:lt2>
        <a:srgbClr val="E3DED1"/>
      </a:lt2>
      <a:accent1>
        <a:srgbClr val="2C3E50"/>
      </a:accent1>
      <a:accent2>
        <a:srgbClr val="E74C3C"/>
      </a:accent2>
      <a:accent3>
        <a:srgbClr val="ECF0F1"/>
      </a:accent3>
      <a:accent4>
        <a:srgbClr val="3498DB"/>
      </a:accent4>
      <a:accent5>
        <a:srgbClr val="2980B9"/>
      </a:accent5>
      <a:accent6>
        <a:srgbClr val="EFECCA"/>
      </a:accent6>
      <a:hlink>
        <a:srgbClr val="2C3E50"/>
      </a:hlink>
      <a:folHlink>
        <a:srgbClr val="E74C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1197</Words>
  <Application>Microsoft Office PowerPoint</Application>
  <PresentationFormat>Custom</PresentationFormat>
  <Paragraphs>134</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Sian Rance</dc:creator>
  <cp:lastModifiedBy>lee cowan</cp:lastModifiedBy>
  <cp:revision>43</cp:revision>
  <dcterms:created xsi:type="dcterms:W3CDTF">2020-07-02T13:43:37Z</dcterms:created>
  <dcterms:modified xsi:type="dcterms:W3CDTF">2022-01-21T03:29:59Z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0x0101000417064302081C4B802516DFF9FE266D</vt:lpwstr>
  </property>
</Properties>
</file>